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123"/>
  </p:notesMasterIdLst>
  <p:handoutMasterIdLst>
    <p:handoutMasterId r:id="rId124"/>
  </p:handoutMasterIdLst>
  <p:sldIdLst>
    <p:sldId id="278" r:id="rId4"/>
    <p:sldId id="262" r:id="rId5"/>
    <p:sldId id="257" r:id="rId6"/>
    <p:sldId id="260" r:id="rId7"/>
    <p:sldId id="261" r:id="rId8"/>
    <p:sldId id="279" r:id="rId9"/>
    <p:sldId id="283" r:id="rId10"/>
    <p:sldId id="280" r:id="rId11"/>
    <p:sldId id="351" r:id="rId12"/>
    <p:sldId id="352" r:id="rId13"/>
    <p:sldId id="353" r:id="rId14"/>
    <p:sldId id="354" r:id="rId15"/>
    <p:sldId id="355" r:id="rId16"/>
    <p:sldId id="356" r:id="rId17"/>
    <p:sldId id="357" r:id="rId18"/>
    <p:sldId id="358" r:id="rId19"/>
    <p:sldId id="359" r:id="rId20"/>
    <p:sldId id="360" r:id="rId21"/>
    <p:sldId id="282" r:id="rId22"/>
    <p:sldId id="287" r:id="rId23"/>
    <p:sldId id="290" r:id="rId24"/>
    <p:sldId id="288" r:id="rId25"/>
    <p:sldId id="291" r:id="rId26"/>
    <p:sldId id="307" r:id="rId27"/>
    <p:sldId id="286" r:id="rId28"/>
    <p:sldId id="289" r:id="rId29"/>
    <p:sldId id="292" r:id="rId30"/>
    <p:sldId id="293" r:id="rId31"/>
    <p:sldId id="294" r:id="rId32"/>
    <p:sldId id="295" r:id="rId33"/>
    <p:sldId id="296" r:id="rId34"/>
    <p:sldId id="299" r:id="rId35"/>
    <p:sldId id="302" r:id="rId36"/>
    <p:sldId id="304" r:id="rId37"/>
    <p:sldId id="305" r:id="rId38"/>
    <p:sldId id="303" r:id="rId39"/>
    <p:sldId id="306" r:id="rId40"/>
    <p:sldId id="308" r:id="rId41"/>
    <p:sldId id="405" r:id="rId42"/>
    <p:sldId id="298" r:id="rId43"/>
    <p:sldId id="310" r:id="rId44"/>
    <p:sldId id="406" r:id="rId45"/>
    <p:sldId id="313" r:id="rId46"/>
    <p:sldId id="314" r:id="rId47"/>
    <p:sldId id="315" r:id="rId48"/>
    <p:sldId id="318" r:id="rId49"/>
    <p:sldId id="317" r:id="rId50"/>
    <p:sldId id="319" r:id="rId51"/>
    <p:sldId id="320" r:id="rId52"/>
    <p:sldId id="321" r:id="rId53"/>
    <p:sldId id="311" r:id="rId54"/>
    <p:sldId id="322" r:id="rId55"/>
    <p:sldId id="323"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1" r:id="rId72"/>
    <p:sldId id="345" r:id="rId73"/>
    <p:sldId id="347" r:id="rId74"/>
    <p:sldId id="348" r:id="rId75"/>
    <p:sldId id="350" r:id="rId76"/>
    <p:sldId id="281" r:id="rId77"/>
    <p:sldId id="361" r:id="rId78"/>
    <p:sldId id="362" r:id="rId79"/>
    <p:sldId id="363" r:id="rId80"/>
    <p:sldId id="364" r:id="rId81"/>
    <p:sldId id="365" r:id="rId82"/>
    <p:sldId id="366" r:id="rId83"/>
    <p:sldId id="368" r:id="rId84"/>
    <p:sldId id="367" r:id="rId85"/>
    <p:sldId id="369" r:id="rId86"/>
    <p:sldId id="370" r:id="rId87"/>
    <p:sldId id="371" r:id="rId88"/>
    <p:sldId id="373" r:id="rId89"/>
    <p:sldId id="374" r:id="rId90"/>
    <p:sldId id="375" r:id="rId91"/>
    <p:sldId id="376" r:id="rId92"/>
    <p:sldId id="377" r:id="rId93"/>
    <p:sldId id="378" r:id="rId94"/>
    <p:sldId id="379" r:id="rId95"/>
    <p:sldId id="380" r:id="rId96"/>
    <p:sldId id="381" r:id="rId97"/>
    <p:sldId id="382" r:id="rId98"/>
    <p:sldId id="383" r:id="rId99"/>
    <p:sldId id="384" r:id="rId100"/>
    <p:sldId id="385" r:id="rId101"/>
    <p:sldId id="386" r:id="rId102"/>
    <p:sldId id="387" r:id="rId103"/>
    <p:sldId id="388" r:id="rId104"/>
    <p:sldId id="389" r:id="rId105"/>
    <p:sldId id="390" r:id="rId106"/>
    <p:sldId id="391" r:id="rId107"/>
    <p:sldId id="285" r:id="rId108"/>
    <p:sldId id="392" r:id="rId109"/>
    <p:sldId id="393" r:id="rId110"/>
    <p:sldId id="394" r:id="rId111"/>
    <p:sldId id="395" r:id="rId112"/>
    <p:sldId id="396" r:id="rId113"/>
    <p:sldId id="397" r:id="rId114"/>
    <p:sldId id="398" r:id="rId115"/>
    <p:sldId id="401" r:id="rId116"/>
    <p:sldId id="399" r:id="rId117"/>
    <p:sldId id="402" r:id="rId118"/>
    <p:sldId id="403" r:id="rId119"/>
    <p:sldId id="263" r:id="rId120"/>
    <p:sldId id="404" r:id="rId121"/>
    <p:sldId id="272" r:id="rId1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699D5A-237B-4451-988D-F399299D36EC}">
          <p14:sldIdLst>
            <p14:sldId id="278"/>
            <p14:sldId id="262"/>
            <p14:sldId id="257"/>
            <p14:sldId id="260"/>
            <p14:sldId id="261"/>
            <p14:sldId id="279"/>
            <p14:sldId id="283"/>
            <p14:sldId id="280"/>
            <p14:sldId id="351"/>
            <p14:sldId id="352"/>
            <p14:sldId id="353"/>
            <p14:sldId id="354"/>
            <p14:sldId id="355"/>
            <p14:sldId id="356"/>
            <p14:sldId id="357"/>
            <p14:sldId id="358"/>
            <p14:sldId id="359"/>
            <p14:sldId id="360"/>
            <p14:sldId id="282"/>
            <p14:sldId id="287"/>
            <p14:sldId id="290"/>
            <p14:sldId id="288"/>
            <p14:sldId id="291"/>
            <p14:sldId id="307"/>
            <p14:sldId id="286"/>
            <p14:sldId id="289"/>
            <p14:sldId id="292"/>
            <p14:sldId id="293"/>
            <p14:sldId id="294"/>
            <p14:sldId id="295"/>
            <p14:sldId id="296"/>
            <p14:sldId id="299"/>
            <p14:sldId id="302"/>
            <p14:sldId id="304"/>
            <p14:sldId id="305"/>
            <p14:sldId id="303"/>
            <p14:sldId id="306"/>
            <p14:sldId id="308"/>
            <p14:sldId id="405"/>
            <p14:sldId id="298"/>
            <p14:sldId id="310"/>
            <p14:sldId id="406"/>
            <p14:sldId id="313"/>
            <p14:sldId id="314"/>
            <p14:sldId id="315"/>
            <p14:sldId id="318"/>
            <p14:sldId id="317"/>
            <p14:sldId id="319"/>
            <p14:sldId id="320"/>
            <p14:sldId id="321"/>
            <p14:sldId id="311"/>
            <p14:sldId id="322"/>
            <p14:sldId id="323"/>
            <p14:sldId id="325"/>
            <p14:sldId id="326"/>
            <p14:sldId id="327"/>
            <p14:sldId id="328"/>
            <p14:sldId id="329"/>
            <p14:sldId id="330"/>
            <p14:sldId id="331"/>
            <p14:sldId id="332"/>
            <p14:sldId id="333"/>
            <p14:sldId id="334"/>
            <p14:sldId id="335"/>
            <p14:sldId id="336"/>
            <p14:sldId id="337"/>
            <p14:sldId id="338"/>
            <p14:sldId id="339"/>
            <p14:sldId id="341"/>
            <p14:sldId id="345"/>
            <p14:sldId id="347"/>
          </p14:sldIdLst>
        </p14:section>
        <p14:section name="Untitled Section" id="{310BC598-FC88-4938-92C7-08ED50F5C831}">
          <p14:sldIdLst>
            <p14:sldId id="348"/>
            <p14:sldId id="350"/>
            <p14:sldId id="281"/>
            <p14:sldId id="361"/>
            <p14:sldId id="362"/>
            <p14:sldId id="363"/>
            <p14:sldId id="364"/>
            <p14:sldId id="365"/>
            <p14:sldId id="366"/>
            <p14:sldId id="368"/>
            <p14:sldId id="367"/>
            <p14:sldId id="369"/>
            <p14:sldId id="370"/>
            <p14:sldId id="371"/>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285"/>
            <p14:sldId id="392"/>
            <p14:sldId id="393"/>
            <p14:sldId id="394"/>
            <p14:sldId id="395"/>
            <p14:sldId id="396"/>
            <p14:sldId id="397"/>
            <p14:sldId id="398"/>
            <p14:sldId id="401"/>
            <p14:sldId id="399"/>
            <p14:sldId id="402"/>
            <p14:sldId id="403"/>
            <p14:sldId id="263"/>
            <p14:sldId id="404"/>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ey Nikolskiy" initials="SN" lastIdx="1" clrIdx="0">
    <p:extLst>
      <p:ext uri="{19B8F6BF-5375-455C-9EA6-DF929625EA0E}">
        <p15:presenceInfo xmlns:p15="http://schemas.microsoft.com/office/powerpoint/2012/main" userId="S::Sergey_Nikolskiy@epam.com::1e246b86-8f80-41d0-95d3-233826f34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5714" autoAdjust="0"/>
  </p:normalViewPr>
  <p:slideViewPr>
    <p:cSldViewPr snapToGrid="0">
      <p:cViewPr varScale="1">
        <p:scale>
          <a:sx n="129" d="100"/>
          <a:sy n="129" d="100"/>
        </p:scale>
        <p:origin x="966"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10/24/2019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10/24/2019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того кто я такой. Меня зовут Сергей и я программист с двух годичным стажем, до этого я сопровождал сеть передачи данных распределенную по нескольким городам, администрировал проектный центр горнорудной компании, бизнесцентр на трехпрудном переулке, был риэлтором, курьером... Мне 35 лет, а на первую работу я попал в 16-ть.</a:t>
            </a:r>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22311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Установщик загружен, проставляем галочки на нужных нам компонентах, обратите внимание: есть </a:t>
            </a:r>
            <a:r>
              <a:rPr lang="en-US" dirty="0"/>
              <a:t>Piton</a:t>
            </a:r>
            <a:r>
              <a:rPr lang="ru-RU" dirty="0"/>
              <a:t> и</a:t>
            </a:r>
            <a:r>
              <a:rPr lang="en-US" dirty="0"/>
              <a:t> Node.JS</a:t>
            </a:r>
            <a:r>
              <a:rPr lang="ru-RU" dirty="0"/>
              <a:t>, для интересующихся и С++ и </a:t>
            </a:r>
            <a:r>
              <a:rPr lang="en-US" dirty="0"/>
              <a:t>WPF </a:t>
            </a:r>
            <a:r>
              <a:rPr lang="ru-RU" dirty="0"/>
              <a:t>и </a:t>
            </a:r>
            <a:r>
              <a:rPr lang="en-US" dirty="0"/>
              <a:t>Azure. </a:t>
            </a:r>
            <a:r>
              <a:rPr lang="ru-RU" dirty="0"/>
              <a:t>И всё это в бесплатной для личного пользования </a:t>
            </a:r>
            <a:r>
              <a:rPr lang="en-US" dirty="0"/>
              <a:t>Community </a:t>
            </a:r>
            <a:r>
              <a:rPr lang="ru-RU" dirty="0"/>
              <a:t>версии. Нажимаем инстал и дожидаемся окончания установки.</a:t>
            </a:r>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2967341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25-той. Как вы видите кондишен всё ещё равен </a:t>
            </a:r>
            <a:r>
              <a:rPr lang="en-US" dirty="0"/>
              <a:t>true, </a:t>
            </a:r>
            <a:r>
              <a:rPr lang="ru-RU" dirty="0"/>
              <a:t>программа бегает в бесконченом цикле. Почему так получилось? Вспоминаем как мы инициализировали переменную кондишен:</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101</a:t>
            </a:fld>
            <a:endParaRPr lang="en-US"/>
          </a:p>
        </p:txBody>
      </p:sp>
    </p:spTree>
    <p:extLst>
      <p:ext uri="{BB962C8B-B14F-4D97-AF65-F5344CB8AC3E}">
        <p14:creationId xmlns:p14="http://schemas.microsoft.com/office/powerpoint/2010/main" val="838263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присвоили ему результат выполнения оператора сравнения в который передали значение перменной </a:t>
            </a:r>
            <a:r>
              <a:rPr lang="en-US" dirty="0"/>
              <a:t>count</a:t>
            </a:r>
            <a:r>
              <a:rPr lang="ru-RU" dirty="0"/>
              <a:t> и сравнили его с 10тью. Проблема тут кроется в слове ЗНАЧЕНИЕ, при инициализации программа считала значение </a:t>
            </a:r>
            <a:r>
              <a:rPr lang="en-US" dirty="0"/>
              <a:t>count</a:t>
            </a:r>
            <a:r>
              <a:rPr lang="ru-RU" dirty="0"/>
              <a:t>, оно БЫЛО меньше 10ти в момент инициализации, и, соответственно, </a:t>
            </a:r>
            <a:r>
              <a:rPr lang="en-US" dirty="0"/>
              <a:t>condition</a:t>
            </a:r>
            <a:r>
              <a:rPr lang="ru-RU" dirty="0"/>
              <a:t> был проинициализирован значением </a:t>
            </a:r>
            <a:r>
              <a:rPr lang="en-US" dirty="0"/>
              <a:t>true</a:t>
            </a:r>
            <a:r>
              <a:rPr lang="ru-RU" dirty="0"/>
              <a:t> А то, что потом значение </a:t>
            </a:r>
            <a:r>
              <a:rPr lang="en-US" dirty="0"/>
              <a:t>count</a:t>
            </a:r>
            <a:r>
              <a:rPr lang="ru-RU" dirty="0"/>
              <a:t> менялось – для перменной </a:t>
            </a:r>
            <a:r>
              <a:rPr lang="en-US" dirty="0"/>
              <a:t>condition</a:t>
            </a:r>
            <a:r>
              <a:rPr lang="ru-RU" dirty="0"/>
              <a:t> осталось за кадром. Вот мы и обнаружили проблему: вместо того, что бы динамически менять значение </a:t>
            </a:r>
            <a:r>
              <a:rPr lang="en-US" dirty="0"/>
              <a:t>condition</a:t>
            </a:r>
            <a:r>
              <a:rPr lang="ru-RU" dirty="0"/>
              <a:t> каждую итерацию цикла, мы задали его один раз.</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102</a:t>
            </a:fld>
            <a:endParaRPr lang="en-US"/>
          </a:p>
        </p:txBody>
      </p:sp>
    </p:spTree>
    <p:extLst>
      <p:ext uri="{BB962C8B-B14F-4D97-AF65-F5344CB8AC3E}">
        <p14:creationId xmlns:p14="http://schemas.microsoft.com/office/powerpoint/2010/main" val="34927542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Вносим изменения в код и запускаем программу.</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103</a:t>
            </a:fld>
            <a:endParaRPr lang="en-US"/>
          </a:p>
        </p:txBody>
      </p:sp>
    </p:spTree>
    <p:extLst>
      <p:ext uri="{BB962C8B-B14F-4D97-AF65-F5344CB8AC3E}">
        <p14:creationId xmlns:p14="http://schemas.microsoft.com/office/powerpoint/2010/main" val="11436210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Проблема решена! Таким образом, мы познакомились со способами отладки. Как видите в коде демонстрационного приложения мы использовали очень простые конструкции. Но с тем инструментарием который вы получили из лекции, вы можете реализовать и что-то посложнее. Подсказываю: для считывания строки из консоли вывам понадобится вот такая конструкция: Метод </a:t>
            </a:r>
            <a:r>
              <a:rPr lang="en-US" dirty="0" err="1"/>
              <a:t>ReadLine</a:t>
            </a:r>
            <a:r>
              <a:rPr lang="en-US" dirty="0"/>
              <a:t>()</a:t>
            </a:r>
            <a:r>
              <a:rPr lang="ru-RU" dirty="0"/>
              <a:t> ждет пока вы введете строку и нажмете </a:t>
            </a:r>
            <a:r>
              <a:rPr lang="en-US" dirty="0"/>
              <a:t>Enter</a:t>
            </a:r>
            <a:r>
              <a:rPr lang="ru-RU" dirty="0"/>
              <a:t>, после чего он проинициализирует полученным значением переменную</a:t>
            </a:r>
            <a:r>
              <a:rPr lang="en-US" dirty="0"/>
              <a:t> message.</a:t>
            </a:r>
            <a:r>
              <a:rPr lang="ru-RU" dirty="0"/>
              <a:t> Реализацию оставляю вам. Можете так же добавить ветвление в цикл, для того, что бы вместо </a:t>
            </a:r>
            <a:r>
              <a:rPr lang="en-US" dirty="0"/>
              <a:t>step</a:t>
            </a:r>
            <a:r>
              <a:rPr lang="ru-RU" dirty="0"/>
              <a:t> добавлялись разные другие слова в завивимости от значения переменной </a:t>
            </a:r>
            <a:r>
              <a:rPr lang="en-US" dirty="0"/>
              <a:t>count</a:t>
            </a:r>
            <a:r>
              <a:rPr lang="ru-RU" dirty="0"/>
              <a:t>. А мы переходим от практики назад к теории.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104</a:t>
            </a:fld>
            <a:endParaRPr lang="en-US"/>
          </a:p>
        </p:txBody>
      </p:sp>
    </p:spTree>
    <p:extLst>
      <p:ext uri="{BB962C8B-B14F-4D97-AF65-F5344CB8AC3E}">
        <p14:creationId xmlns:p14="http://schemas.microsoft.com/office/powerpoint/2010/main" val="2628852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 наверняка слышали о том, что язык </a:t>
            </a:r>
            <a:r>
              <a:rPr lang="en-US" dirty="0"/>
              <a:t>C# </a:t>
            </a:r>
            <a:r>
              <a:rPr lang="ru-RU" dirty="0"/>
              <a:t>является частью платформы </a:t>
            </a:r>
            <a:r>
              <a:rPr lang="en-US" dirty="0" err="1"/>
              <a:t>.Net</a:t>
            </a:r>
            <a:r>
              <a:rPr lang="ru-RU" dirty="0"/>
              <a:t>. Пришло время рассказать что это такое, и как они связаны между собой. </a:t>
            </a:r>
            <a:r>
              <a:rPr lang="en-US" dirty="0" err="1"/>
              <a:t>.Net</a:t>
            </a:r>
            <a:r>
              <a:rPr lang="ru-RU" dirty="0"/>
              <a:t> представляет собой програмную платформу обеспечивающую возможность написания кода на целом кластере языков программирования. Первоначальная версия </a:t>
            </a:r>
            <a:r>
              <a:rPr lang="en-US" dirty="0" err="1"/>
              <a:t>.Net</a:t>
            </a:r>
            <a:r>
              <a:rPr lang="en-US" dirty="0"/>
              <a:t> Framework</a:t>
            </a:r>
            <a:r>
              <a:rPr lang="ru-RU" dirty="0"/>
              <a:t> вышла в далеком 2002 и представляла собой (по неоффициальной информации) ответ микрософта на платформу </a:t>
            </a:r>
            <a:r>
              <a:rPr lang="en-US" dirty="0"/>
              <a:t>Java</a:t>
            </a:r>
            <a:r>
              <a:rPr lang="ru-RU" dirty="0"/>
              <a:t> только под </a:t>
            </a:r>
            <a:r>
              <a:rPr lang="en-US" dirty="0"/>
              <a:t>Windows</a:t>
            </a:r>
            <a:r>
              <a:rPr lang="ru-RU" dirty="0"/>
              <a:t>, но развитие продолжалось и вот в 2016 выхоит первая версия </a:t>
            </a:r>
            <a:r>
              <a:rPr lang="en-US" dirty="0" err="1"/>
              <a:t>.Net</a:t>
            </a:r>
            <a:r>
              <a:rPr lang="en-US" dirty="0"/>
              <a:t> Core </a:t>
            </a:r>
            <a:r>
              <a:rPr lang="ru-RU" dirty="0"/>
              <a:t>с этого момента можно считать</a:t>
            </a:r>
            <a:r>
              <a:rPr lang="en-US" dirty="0"/>
              <a:t> </a:t>
            </a:r>
            <a:r>
              <a:rPr lang="en-US" dirty="0" err="1"/>
              <a:t>.Net</a:t>
            </a:r>
            <a:r>
              <a:rPr lang="ru-RU" dirty="0"/>
              <a:t> полностью кросплатформенным.</a:t>
            </a:r>
          </a:p>
        </p:txBody>
      </p:sp>
      <p:sp>
        <p:nvSpPr>
          <p:cNvPr id="4" name="Slide Number Placeholder 3"/>
          <p:cNvSpPr>
            <a:spLocks noGrp="1"/>
          </p:cNvSpPr>
          <p:nvPr>
            <p:ph type="sldNum" sz="quarter" idx="5"/>
          </p:nvPr>
        </p:nvSpPr>
        <p:spPr/>
        <p:txBody>
          <a:bodyPr/>
          <a:lstStyle/>
          <a:p>
            <a:fld id="{A874FABB-6DBE-47C4-B626-20167906F475}" type="slidenum">
              <a:rPr lang="en-US" smtClean="0"/>
              <a:t>105</a:t>
            </a:fld>
            <a:endParaRPr lang="en-US"/>
          </a:p>
        </p:txBody>
      </p:sp>
    </p:spTree>
    <p:extLst>
      <p:ext uri="{BB962C8B-B14F-4D97-AF65-F5344CB8AC3E}">
        <p14:creationId xmlns:p14="http://schemas.microsoft.com/office/powerpoint/2010/main" val="36197986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учитывая, что в </a:t>
            </a:r>
            <a:r>
              <a:rPr lang="en-US" dirty="0" err="1"/>
              <a:t>.Net</a:t>
            </a:r>
            <a:r>
              <a:rPr lang="ru-RU" dirty="0"/>
              <a:t> обладает интеграцией с облачным сервисом </a:t>
            </a:r>
            <a:r>
              <a:rPr lang="en-US" dirty="0"/>
              <a:t>Azure</a:t>
            </a:r>
            <a:r>
              <a:rPr lang="ru-RU" dirty="0"/>
              <a:t> от той же </a:t>
            </a:r>
            <a:r>
              <a:rPr lang="en-US" dirty="0"/>
              <a:t>Microsoft</a:t>
            </a:r>
            <a:r>
              <a:rPr lang="ru-RU" dirty="0"/>
              <a:t>. Можно сказать что платформа </a:t>
            </a:r>
            <a:r>
              <a:rPr lang="en-US" dirty="0" err="1"/>
              <a:t>.Net</a:t>
            </a:r>
            <a:r>
              <a:rPr lang="ru-RU" dirty="0"/>
              <a:t> позволяет реализоватьв рамках себя практически любое приложение</a:t>
            </a:r>
            <a:r>
              <a:rPr lang="en-US" dirty="0"/>
              <a:t> </a:t>
            </a:r>
            <a:r>
              <a:rPr lang="ru-RU" dirty="0"/>
              <a:t>и развернуть его в дружественной среде, которая разработанна и поддреживается тем же вендором. Таким образом </a:t>
            </a:r>
            <a:r>
              <a:rPr lang="en-US" dirty="0"/>
              <a:t>C# </a:t>
            </a:r>
            <a:r>
              <a:rPr lang="ru-RU" dirty="0"/>
              <a:t>является частью обширной экосистемы, написанные вами программы не будут брошенны на произвол судьбы.</a:t>
            </a:r>
          </a:p>
        </p:txBody>
      </p:sp>
      <p:sp>
        <p:nvSpPr>
          <p:cNvPr id="4" name="Slide Number Placeholder 3"/>
          <p:cNvSpPr>
            <a:spLocks noGrp="1"/>
          </p:cNvSpPr>
          <p:nvPr>
            <p:ph type="sldNum" sz="quarter" idx="5"/>
          </p:nvPr>
        </p:nvSpPr>
        <p:spPr/>
        <p:txBody>
          <a:bodyPr/>
          <a:lstStyle/>
          <a:p>
            <a:fld id="{A874FABB-6DBE-47C4-B626-20167906F475}" type="slidenum">
              <a:rPr lang="en-US" smtClean="0"/>
              <a:t>106</a:t>
            </a:fld>
            <a:endParaRPr lang="en-US"/>
          </a:p>
        </p:txBody>
      </p:sp>
    </p:spTree>
    <p:extLst>
      <p:ext uri="{BB962C8B-B14F-4D97-AF65-F5344CB8AC3E}">
        <p14:creationId xmlns:p14="http://schemas.microsoft.com/office/powerpoint/2010/main" val="2514084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Один и тот же код написанный на </a:t>
            </a:r>
            <a:r>
              <a:rPr lang="en-US" dirty="0"/>
              <a:t>C# </a:t>
            </a:r>
            <a:r>
              <a:rPr lang="ru-RU" dirty="0"/>
              <a:t>можно запустить и под </a:t>
            </a:r>
            <a:r>
              <a:rPr lang="en-US" dirty="0"/>
              <a:t>Windows</a:t>
            </a:r>
            <a:r>
              <a:rPr lang="ru-RU" dirty="0"/>
              <a:t> и под </a:t>
            </a:r>
            <a:r>
              <a:rPr lang="en-US" dirty="0"/>
              <a:t>Linux</a:t>
            </a:r>
            <a:r>
              <a:rPr lang="ru-RU" dirty="0"/>
              <a:t> и на мобильном устройстве. Более того! Приложение написанное на </a:t>
            </a:r>
            <a:r>
              <a:rPr lang="en-US" dirty="0"/>
              <a:t>C# </a:t>
            </a:r>
            <a:r>
              <a:rPr lang="ru-RU" dirty="0"/>
              <a:t>может использовать библиотеку написанную на </a:t>
            </a:r>
            <a:r>
              <a:rPr lang="en-US" dirty="0"/>
              <a:t>Visual Basic </a:t>
            </a:r>
            <a:r>
              <a:rPr lang="ru-RU" dirty="0"/>
              <a:t>или </a:t>
            </a:r>
            <a:r>
              <a:rPr lang="en-US" dirty="0"/>
              <a:t>Delphi </a:t>
            </a:r>
            <a:r>
              <a:rPr lang="ru-RU" dirty="0"/>
              <a:t>, главное. Что бы все эти библиотеки были скомпилированы в рамках платформы </a:t>
            </a:r>
            <a:r>
              <a:rPr lang="en-US" dirty="0" err="1"/>
              <a:t>.Net</a:t>
            </a:r>
            <a:r>
              <a:rPr lang="ru-RU" dirty="0"/>
              <a:t>. Как же это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107</a:t>
            </a:fld>
            <a:endParaRPr lang="en-US"/>
          </a:p>
        </p:txBody>
      </p:sp>
    </p:spTree>
    <p:extLst>
      <p:ext uri="{BB962C8B-B14F-4D97-AF65-F5344CB8AC3E}">
        <p14:creationId xmlns:p14="http://schemas.microsoft.com/office/powerpoint/2010/main" val="21527577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Дело в том, что код на любом из этих языков компилируется платформой в особый промежуточный язык</a:t>
            </a:r>
            <a:r>
              <a:rPr lang="en-US" dirty="0"/>
              <a:t> Intermedia Language</a:t>
            </a:r>
            <a:r>
              <a:rPr lang="ru-RU" dirty="0"/>
              <a:t>, наша программа, кстати, тоже в него скомпилировалась, давайте помотрим как она выгдлядит. Для этого нам понадобиться специальная утилиа: </a:t>
            </a:r>
            <a:r>
              <a:rPr lang="en-US" dirty="0" err="1"/>
              <a:t>Ildasm</a:t>
            </a:r>
            <a:r>
              <a:rPr lang="ru-RU" dirty="0"/>
              <a:t>, которая входит в комплект </a:t>
            </a:r>
            <a:r>
              <a:rPr lang="en-US" dirty="0"/>
              <a:t>Visual Studio</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108</a:t>
            </a:fld>
            <a:endParaRPr lang="en-US"/>
          </a:p>
        </p:txBody>
      </p:sp>
    </p:spTree>
    <p:extLst>
      <p:ext uri="{BB962C8B-B14F-4D97-AF65-F5344CB8AC3E}">
        <p14:creationId xmlns:p14="http://schemas.microsoft.com/office/powerpoint/2010/main" val="12095408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Набираем в поисковом окне </a:t>
            </a:r>
            <a:r>
              <a:rPr lang="en-US" dirty="0" err="1"/>
              <a:t>ildasm</a:t>
            </a:r>
            <a:r>
              <a:rPr lang="ru-RU" dirty="0"/>
              <a:t> и запускаем её.</a:t>
            </a:r>
          </a:p>
        </p:txBody>
      </p:sp>
      <p:sp>
        <p:nvSpPr>
          <p:cNvPr id="4" name="Slide Number Placeholder 3"/>
          <p:cNvSpPr>
            <a:spLocks noGrp="1"/>
          </p:cNvSpPr>
          <p:nvPr>
            <p:ph type="sldNum" sz="quarter" idx="5"/>
          </p:nvPr>
        </p:nvSpPr>
        <p:spPr/>
        <p:txBody>
          <a:bodyPr/>
          <a:lstStyle/>
          <a:p>
            <a:fld id="{A874FABB-6DBE-47C4-B626-20167906F475}" type="slidenum">
              <a:rPr lang="en-US" smtClean="0"/>
              <a:t>109</a:t>
            </a:fld>
            <a:endParaRPr lang="en-US"/>
          </a:p>
        </p:txBody>
      </p:sp>
    </p:spTree>
    <p:extLst>
      <p:ext uri="{BB962C8B-B14F-4D97-AF65-F5344CB8AC3E}">
        <p14:creationId xmlns:p14="http://schemas.microsoft.com/office/powerpoint/2010/main" val="28756950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открывшемся окошке открываем меню </a:t>
            </a:r>
            <a:r>
              <a:rPr lang="en-US" dirty="0"/>
              <a:t>File -&gt; Open</a:t>
            </a:r>
            <a:r>
              <a:rPr lang="ru-RU" dirty="0"/>
              <a:t>, и находим своё приложение в проводнике.</a:t>
            </a:r>
          </a:p>
        </p:txBody>
      </p:sp>
      <p:sp>
        <p:nvSpPr>
          <p:cNvPr id="4" name="Slide Number Placeholder 3"/>
          <p:cNvSpPr>
            <a:spLocks noGrp="1"/>
          </p:cNvSpPr>
          <p:nvPr>
            <p:ph type="sldNum" sz="quarter" idx="5"/>
          </p:nvPr>
        </p:nvSpPr>
        <p:spPr/>
        <p:txBody>
          <a:bodyPr/>
          <a:lstStyle/>
          <a:p>
            <a:fld id="{A874FABB-6DBE-47C4-B626-20167906F475}" type="slidenum">
              <a:rPr lang="en-US" smtClean="0"/>
              <a:t>110</a:t>
            </a:fld>
            <a:endParaRPr lang="en-US"/>
          </a:p>
        </p:txBody>
      </p:sp>
    </p:spTree>
    <p:extLst>
      <p:ext uri="{BB962C8B-B14F-4D97-AF65-F5344CB8AC3E}">
        <p14:creationId xmlns:p14="http://schemas.microsoft.com/office/powerpoint/2010/main" val="109452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Когда установка завершена, мы видим окно информации о продуктах, в дальнейшем, запуская этот же установщик, мы можем получить обновления, поменять установленные компоненты или удалить не нужные нам приложения из обширного семейства </a:t>
            </a:r>
            <a:r>
              <a:rPr lang="en-US" dirty="0"/>
              <a:t>Visual Studio.</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34068832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Я искал по имени </a:t>
            </a:r>
            <a:r>
              <a:rPr lang="en-US" dirty="0"/>
              <a:t>CSharpEssential.dll</a:t>
            </a:r>
            <a:r>
              <a:rPr lang="ru-RU" dirty="0"/>
              <a:t> Открываем:</a:t>
            </a:r>
          </a:p>
        </p:txBody>
      </p:sp>
      <p:sp>
        <p:nvSpPr>
          <p:cNvPr id="4" name="Slide Number Placeholder 3"/>
          <p:cNvSpPr>
            <a:spLocks noGrp="1"/>
          </p:cNvSpPr>
          <p:nvPr>
            <p:ph type="sldNum" sz="quarter" idx="5"/>
          </p:nvPr>
        </p:nvSpPr>
        <p:spPr/>
        <p:txBody>
          <a:bodyPr/>
          <a:lstStyle/>
          <a:p>
            <a:fld id="{A874FABB-6DBE-47C4-B626-20167906F475}" type="slidenum">
              <a:rPr lang="en-US" smtClean="0"/>
              <a:t>111</a:t>
            </a:fld>
            <a:endParaRPr lang="en-US"/>
          </a:p>
        </p:txBody>
      </p:sp>
    </p:spTree>
    <p:extLst>
      <p:ext uri="{BB962C8B-B14F-4D97-AF65-F5344CB8AC3E}">
        <p14:creationId xmlns:p14="http://schemas.microsoft.com/office/powerpoint/2010/main" val="13294271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Разворачиваем плюсики, и что же мы видим? </a:t>
            </a:r>
            <a:r>
              <a:rPr lang="en-US" dirty="0"/>
              <a:t>Main</a:t>
            </a:r>
            <a:r>
              <a:rPr lang="ru-RU" dirty="0"/>
              <a:t>, то же самый что и здесь.</a:t>
            </a:r>
          </a:p>
        </p:txBody>
      </p:sp>
      <p:sp>
        <p:nvSpPr>
          <p:cNvPr id="4" name="Slide Number Placeholder 3"/>
          <p:cNvSpPr>
            <a:spLocks noGrp="1"/>
          </p:cNvSpPr>
          <p:nvPr>
            <p:ph type="sldNum" sz="quarter" idx="5"/>
          </p:nvPr>
        </p:nvSpPr>
        <p:spPr/>
        <p:txBody>
          <a:bodyPr/>
          <a:lstStyle/>
          <a:p>
            <a:fld id="{A874FABB-6DBE-47C4-B626-20167906F475}" type="slidenum">
              <a:rPr lang="en-US" smtClean="0"/>
              <a:t>112</a:t>
            </a:fld>
            <a:endParaRPr lang="en-US"/>
          </a:p>
        </p:txBody>
      </p:sp>
    </p:spTree>
    <p:extLst>
      <p:ext uri="{BB962C8B-B14F-4D97-AF65-F5344CB8AC3E}">
        <p14:creationId xmlns:p14="http://schemas.microsoft.com/office/powerpoint/2010/main" val="444029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Снова идем в </a:t>
            </a:r>
            <a:r>
              <a:rPr lang="en-US" dirty="0"/>
              <a:t>File -&gt;</a:t>
            </a:r>
            <a:r>
              <a:rPr lang="ru-RU" dirty="0"/>
              <a:t> </a:t>
            </a:r>
            <a:r>
              <a:rPr lang="en-US" dirty="0"/>
              <a:t>Dump</a:t>
            </a:r>
            <a:r>
              <a:rPr lang="ru-RU" dirty="0"/>
              <a:t>, о</a:t>
            </a:r>
            <a:r>
              <a:rPr lang="en-US" dirty="0"/>
              <a:t>c</a:t>
            </a:r>
            <a:r>
              <a:rPr lang="ru-RU" dirty="0"/>
              <a:t>тавляем настройки поумолчанию, ок, и сохраняем куда нам удобно файл с расширением </a:t>
            </a:r>
            <a:r>
              <a:rPr lang="en-US" dirty="0"/>
              <a:t>*.</a:t>
            </a:r>
            <a:r>
              <a:rPr lang="en-US" dirty="0" err="1"/>
              <a:t>il</a:t>
            </a:r>
            <a:r>
              <a:rPr lang="ru-RU" dirty="0"/>
              <a:t>, открыть файл можно в </a:t>
            </a:r>
            <a:r>
              <a:rPr lang="en-US" dirty="0"/>
              <a:t>notepad</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113</a:t>
            </a:fld>
            <a:endParaRPr lang="en-US"/>
          </a:p>
        </p:txBody>
      </p:sp>
    </p:spTree>
    <p:extLst>
      <p:ext uri="{BB962C8B-B14F-4D97-AF65-F5344CB8AC3E}">
        <p14:creationId xmlns:p14="http://schemas.microsoft.com/office/powerpoint/2010/main" val="2839493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мы видим тот самы </a:t>
            </a:r>
            <a:r>
              <a:rPr lang="en-US" dirty="0"/>
              <a:t>IL </a:t>
            </a:r>
            <a:r>
              <a:rPr lang="ru-RU" dirty="0"/>
              <a:t>в который </a:t>
            </a:r>
            <a:r>
              <a:rPr lang="en-US" dirty="0" err="1"/>
              <a:t>.Net</a:t>
            </a:r>
            <a:r>
              <a:rPr lang="en-US" dirty="0"/>
              <a:t> </a:t>
            </a:r>
            <a:r>
              <a:rPr lang="ru-RU" dirty="0"/>
              <a:t>скомпилировал код на писанный на </a:t>
            </a:r>
            <a:r>
              <a:rPr lang="en-US" dirty="0"/>
              <a:t>C#</a:t>
            </a:r>
            <a:r>
              <a:rPr lang="ru-RU" dirty="0"/>
              <a:t>, Не очень человекочитаемо, но это не для людей написанно. А для кого? Кто будет выполнять этот код?</a:t>
            </a:r>
          </a:p>
        </p:txBody>
      </p:sp>
      <p:sp>
        <p:nvSpPr>
          <p:cNvPr id="4" name="Slide Number Placeholder 3"/>
          <p:cNvSpPr>
            <a:spLocks noGrp="1"/>
          </p:cNvSpPr>
          <p:nvPr>
            <p:ph type="sldNum" sz="quarter" idx="5"/>
          </p:nvPr>
        </p:nvSpPr>
        <p:spPr/>
        <p:txBody>
          <a:bodyPr/>
          <a:lstStyle/>
          <a:p>
            <a:fld id="{A874FABB-6DBE-47C4-B626-20167906F475}" type="slidenum">
              <a:rPr lang="en-US" smtClean="0"/>
              <a:t>114</a:t>
            </a:fld>
            <a:endParaRPr lang="en-US"/>
          </a:p>
        </p:txBody>
      </p:sp>
    </p:spTree>
    <p:extLst>
      <p:ext uri="{BB962C8B-B14F-4D97-AF65-F5344CB8AC3E}">
        <p14:creationId xmlns:p14="http://schemas.microsoft.com/office/powerpoint/2010/main" val="33557958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Промежуточный язык выполняется внутри </a:t>
            </a:r>
            <a:r>
              <a:rPr lang="en-US" dirty="0"/>
              <a:t>CLR (Common Language Runtime) </a:t>
            </a:r>
            <a:r>
              <a:rPr lang="ru-RU" dirty="0"/>
              <a:t>которая, в свою очередь является реализацией стандарта </a:t>
            </a:r>
            <a:r>
              <a:rPr lang="en-US" dirty="0"/>
              <a:t>CIL (Common Language Infrastructure) </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115</a:t>
            </a:fld>
            <a:endParaRPr lang="en-US"/>
          </a:p>
        </p:txBody>
      </p:sp>
    </p:spTree>
    <p:extLst>
      <p:ext uri="{BB962C8B-B14F-4D97-AF65-F5344CB8AC3E}">
        <p14:creationId xmlns:p14="http://schemas.microsoft.com/office/powerpoint/2010/main" val="1382275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Который и описывает, что должна уметь конкретная </a:t>
            </a:r>
            <a:r>
              <a:rPr lang="en-US" dirty="0"/>
              <a:t>CLR</a:t>
            </a:r>
            <a:r>
              <a:rPr lang="ru-RU" dirty="0"/>
              <a:t>, реализованная под конкретную платформу. Таким образом, </a:t>
            </a:r>
            <a:r>
              <a:rPr lang="en-US" dirty="0"/>
              <a:t>IL </a:t>
            </a:r>
            <a:r>
              <a:rPr lang="ru-RU" dirty="0"/>
              <a:t>является платформонезависимым промежуточным языком, исполняется внутри конкретной, платформозависимой </a:t>
            </a:r>
            <a:r>
              <a:rPr lang="en-US" dirty="0"/>
              <a:t>CLR</a:t>
            </a:r>
            <a:r>
              <a:rPr lang="ru-RU" dirty="0"/>
              <a:t> Вот так вот она и получается, кросплатформенность. Как видите </a:t>
            </a:r>
            <a:r>
              <a:rPr lang="en-US" dirty="0"/>
              <a:t>C# </a:t>
            </a:r>
            <a:r>
              <a:rPr lang="ru-RU" dirty="0"/>
              <a:t>является вершинкой обширного и интересного мира </a:t>
            </a:r>
            <a:r>
              <a:rPr lang="en-US" dirty="0" err="1"/>
              <a:t>.Net</a:t>
            </a:r>
            <a:r>
              <a:rPr lang="ru-RU" dirty="0"/>
              <a:t> разработки, мира в котором вы можете реализовать любые проекты, запуститься</a:t>
            </a:r>
            <a:r>
              <a:rPr lang="en-US" dirty="0"/>
              <a:t> </a:t>
            </a:r>
            <a:r>
              <a:rPr lang="ru-RU" dirty="0"/>
              <a:t>на любой платформе и всегда расчитывать на поддержку надежного вендора.</a:t>
            </a:r>
          </a:p>
        </p:txBody>
      </p:sp>
      <p:sp>
        <p:nvSpPr>
          <p:cNvPr id="4" name="Slide Number Placeholder 3"/>
          <p:cNvSpPr>
            <a:spLocks noGrp="1"/>
          </p:cNvSpPr>
          <p:nvPr>
            <p:ph type="sldNum" sz="quarter" idx="5"/>
          </p:nvPr>
        </p:nvSpPr>
        <p:spPr/>
        <p:txBody>
          <a:bodyPr/>
          <a:lstStyle/>
          <a:p>
            <a:fld id="{A874FABB-6DBE-47C4-B626-20167906F475}" type="slidenum">
              <a:rPr lang="en-US" smtClean="0"/>
              <a:t>116</a:t>
            </a:fld>
            <a:endParaRPr lang="en-US"/>
          </a:p>
        </p:txBody>
      </p:sp>
    </p:spTree>
    <p:extLst>
      <p:ext uri="{BB962C8B-B14F-4D97-AF65-F5344CB8AC3E}">
        <p14:creationId xmlns:p14="http://schemas.microsoft.com/office/powerpoint/2010/main" val="28779253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же в итоге, да, </a:t>
            </a:r>
            <a:r>
              <a:rPr lang="en-US" dirty="0"/>
              <a:t>Java </a:t>
            </a:r>
            <a:r>
              <a:rPr lang="ru-RU" dirty="0"/>
              <a:t>была и остается самым популярным языком разработки для большого энтерпрайза. Но </a:t>
            </a:r>
            <a:r>
              <a:rPr lang="en-US" dirty="0"/>
              <a:t>Java </a:t>
            </a:r>
            <a:r>
              <a:rPr lang="ru-RU" dirty="0"/>
              <a:t>существует давно, и большая часть этого прекрасного левого столбика состои из легаси проектов, на данный момент </a:t>
            </a:r>
            <a:r>
              <a:rPr lang="en-US" dirty="0"/>
              <a:t>Java </a:t>
            </a:r>
            <a:r>
              <a:rPr lang="ru-RU" dirty="0"/>
              <a:t>догоняет </a:t>
            </a:r>
            <a:r>
              <a:rPr lang="en-US" dirty="0"/>
              <a:t>C# </a:t>
            </a:r>
            <a:r>
              <a:rPr lang="ru-RU" dirty="0"/>
              <a:t>по удобству программирования, если в начале пути </a:t>
            </a:r>
            <a:r>
              <a:rPr lang="en-US" dirty="0"/>
              <a:t>Microsoft</a:t>
            </a:r>
            <a:r>
              <a:rPr lang="ru-RU" dirty="0"/>
              <a:t> хотели создать свою </a:t>
            </a:r>
            <a:r>
              <a:rPr lang="en-US" dirty="0"/>
              <a:t>Java</a:t>
            </a:r>
            <a:r>
              <a:rPr lang="ru-RU" dirty="0"/>
              <a:t>, то теперь многие фичи появляются в </a:t>
            </a:r>
            <a:r>
              <a:rPr lang="en-US" dirty="0"/>
              <a:t>C#</a:t>
            </a:r>
            <a:r>
              <a:rPr lang="ru-RU" dirty="0"/>
              <a:t>, а только потом кочуют в</a:t>
            </a:r>
            <a:r>
              <a:rPr lang="en-US" dirty="0"/>
              <a:t> Java</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117</a:t>
            </a:fld>
            <a:endParaRPr lang="en-US"/>
          </a:p>
        </p:txBody>
      </p:sp>
    </p:spTree>
    <p:extLst>
      <p:ext uri="{BB962C8B-B14F-4D97-AF65-F5344CB8AC3E}">
        <p14:creationId xmlns:p14="http://schemas.microsoft.com/office/powerpoint/2010/main" val="20853623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же не стоит списывать со счетов </a:t>
            </a:r>
            <a:r>
              <a:rPr lang="en-US" dirty="0"/>
              <a:t>Azure</a:t>
            </a:r>
            <a:r>
              <a:rPr lang="ru-RU" dirty="0"/>
              <a:t>, собственное облако </a:t>
            </a:r>
            <a:r>
              <a:rPr lang="en-US" dirty="0"/>
              <a:t>Microsoft</a:t>
            </a:r>
            <a:r>
              <a:rPr lang="ru-RU" dirty="0"/>
              <a:t>, в котором программы написанные на </a:t>
            </a:r>
            <a:r>
              <a:rPr lang="en-US" dirty="0"/>
              <a:t>C# </a:t>
            </a:r>
            <a:r>
              <a:rPr lang="ru-RU" dirty="0"/>
              <a:t>чуствуют себя как дома. </a:t>
            </a:r>
            <a:r>
              <a:rPr lang="en-US" dirty="0"/>
              <a:t>C# </a:t>
            </a:r>
            <a:r>
              <a:rPr lang="ru-RU" dirty="0"/>
              <a:t>сочетает в себе динамику развития и распространенность, он применяется в бэкэнд разработке пракически наравне с </a:t>
            </a:r>
            <a:r>
              <a:rPr lang="en-US" dirty="0"/>
              <a:t>Java</a:t>
            </a:r>
            <a:r>
              <a:rPr lang="ru-RU" dirty="0"/>
              <a:t>, обладая при этом более удобным функционалом. </a:t>
            </a:r>
            <a:r>
              <a:rPr lang="en-US" dirty="0"/>
              <a:t>C#-</a:t>
            </a:r>
            <a:r>
              <a:rPr lang="ru-RU" dirty="0"/>
              <a:t>это круто.</a:t>
            </a:r>
          </a:p>
        </p:txBody>
      </p:sp>
      <p:sp>
        <p:nvSpPr>
          <p:cNvPr id="4" name="Slide Number Placeholder 3"/>
          <p:cNvSpPr>
            <a:spLocks noGrp="1"/>
          </p:cNvSpPr>
          <p:nvPr>
            <p:ph type="sldNum" sz="quarter" idx="5"/>
          </p:nvPr>
        </p:nvSpPr>
        <p:spPr/>
        <p:txBody>
          <a:bodyPr/>
          <a:lstStyle/>
          <a:p>
            <a:fld id="{A874FABB-6DBE-47C4-B626-20167906F475}" type="slidenum">
              <a:rPr lang="en-US" smtClean="0"/>
              <a:t>118</a:t>
            </a:fld>
            <a:endParaRPr lang="en-US"/>
          </a:p>
        </p:txBody>
      </p:sp>
    </p:spTree>
    <p:extLst>
      <p:ext uri="{BB962C8B-B14F-4D97-AF65-F5344CB8AC3E}">
        <p14:creationId xmlns:p14="http://schemas.microsoft.com/office/powerpoint/2010/main" val="31713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 завершении установки запускаем вижуал студию.</a:t>
            </a:r>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2553372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начальном окное, мы можем выбрать ранее запущенные проекты, сейчас же нам интересна вот эта кнопка: создать новый проект.</a:t>
            </a:r>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4188534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Выбираем интересующий нас шаблон, обратите внимание, каждый шаблон содержит краткое описание которое включает в себя язык, на котором он будет написан, целевые платформы и тип проекта. В нашем случае это:</a:t>
            </a:r>
            <a:r>
              <a:rPr lang="en-US" dirty="0"/>
              <a:t> </a:t>
            </a:r>
            <a:r>
              <a:rPr lang="ru-RU" dirty="0"/>
              <a:t>язык </a:t>
            </a:r>
            <a:r>
              <a:rPr lang="en-US" dirty="0"/>
              <a:t>C#</a:t>
            </a:r>
            <a:r>
              <a:rPr lang="ru-RU" dirty="0"/>
              <a:t>, платформы</a:t>
            </a:r>
            <a:r>
              <a:rPr lang="en-US" dirty="0"/>
              <a:t> Linux </a:t>
            </a:r>
            <a:r>
              <a:rPr lang="en-US" dirty="0" err="1"/>
              <a:t>macOs</a:t>
            </a:r>
            <a:r>
              <a:rPr lang="en-US" dirty="0"/>
              <a:t> Windows</a:t>
            </a:r>
            <a:r>
              <a:rPr lang="ru-RU" dirty="0"/>
              <a:t>, а тип приложения </a:t>
            </a:r>
            <a:r>
              <a:rPr lang="en-US" dirty="0"/>
              <a:t>Console </a:t>
            </a:r>
            <a:r>
              <a:rPr lang="ru-RU" dirty="0"/>
              <a:t>можно увидеть такой же шаблон для </a:t>
            </a:r>
            <a:r>
              <a:rPr lang="en-US" dirty="0"/>
              <a:t>Visual Basic</a:t>
            </a:r>
            <a:r>
              <a:rPr lang="ru-RU" dirty="0"/>
              <a:t> и много других готовых шаблонов. Жмем </a:t>
            </a:r>
            <a:r>
              <a:rPr lang="en-US" dirty="0"/>
              <a:t>next</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202890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Нам предлагают выбрать имя для нашего приложения и место его размещения на диске. Я поменял имя с дефолтного на </a:t>
            </a:r>
            <a:r>
              <a:rPr lang="en-US" dirty="0" err="1"/>
              <a:t>CSharpEssential</a:t>
            </a:r>
            <a:r>
              <a:rPr lang="ru-RU" dirty="0"/>
              <a:t> и нажал </a:t>
            </a:r>
            <a:r>
              <a:rPr lang="en-US" dirty="0"/>
              <a:t>create.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2874784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перед нами появилось готовое консольное приложение. Жмем на зеленый треугольничек, я выделил его на скриншоте и наслаждаемся своим первым </a:t>
            </a:r>
            <a:r>
              <a:rPr lang="en-US" dirty="0"/>
              <a:t>Hello World </a:t>
            </a:r>
            <a:r>
              <a:rPr lang="ru-RU" dirty="0"/>
              <a:t>приложением на написанным с помощью языка </a:t>
            </a:r>
            <a:r>
              <a:rPr lang="en-US" dirty="0"/>
              <a:t>C#</a:t>
            </a:r>
            <a:r>
              <a:rPr lang="ru-RU" dirty="0"/>
              <a:t> на платформе</a:t>
            </a:r>
            <a:r>
              <a:rPr lang="en-US" dirty="0"/>
              <a:t> </a:t>
            </a:r>
            <a:r>
              <a:rPr lang="en-US" dirty="0" err="1"/>
              <a:t>.Net</a:t>
            </a:r>
            <a:r>
              <a:rPr lang="en-US" dirty="0"/>
              <a:t> Core</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434723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вы и научились программировать на языке</a:t>
            </a:r>
            <a:r>
              <a:rPr lang="en-US" dirty="0"/>
              <a:t> C#</a:t>
            </a:r>
            <a:r>
              <a:rPr lang="ru-RU" dirty="0"/>
              <a:t> можем расходиться. Нет, увы но все далеко не так просто. Несмотря на наличие такого прекрасного инструмента как </a:t>
            </a:r>
            <a:r>
              <a:rPr lang="en-US" dirty="0"/>
              <a:t>Visual Studio</a:t>
            </a:r>
            <a:r>
              <a:rPr lang="ru-RU" dirty="0"/>
              <a:t>. Нам всё ещё нужно самим разрабатывать програмное обеспечение и писать код. Вот об этом мы с вами и поговорм. Начнем с самго начала. С азов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605550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Одной из базовых конструкция языка </a:t>
            </a:r>
            <a:r>
              <a:rPr lang="en-US" dirty="0"/>
              <a:t>C# </a:t>
            </a:r>
            <a:r>
              <a:rPr lang="ru-RU" dirty="0"/>
              <a:t>является переменная – это коробка на которой написанно как она называется и что можно положить внутрь. Имя переменной нужно нам для того, что бы после объявления можно было её вызвать, а тип –  что бы мы всегда понимали что лежить внутри вызванной переменной. Так же перменную можно инициализировать – положить подписанную коробку содержимое.</a:t>
            </a:r>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4982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 объявлении перменных, нам вовсе не обязательно стразу присваивать им какое-то значение (инициализировать) это можно сделать во время выполнения программы. Главное, что бы новое значение имело тот же тип, что и предыдущее. </a:t>
            </a:r>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52569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latin typeface="+mn-lt"/>
                <a:ea typeface="+mn-ea"/>
                <a:cs typeface="+mn-cs"/>
              </a:rPr>
              <a:t>Прежде чем я расскажу вам о волшебном и удивитиельном языке C# Давайте уточним зачем он нам вообще нужен. А нужен он нам для того, что бы писать на нам программы. Хорошо, а что такое программы? Вот несколько "простых" определений взятых с википедии, гостов и академика.ру. Не пытайтесь вчитываться, они именно то, чем кажутся – сложные для восприятия наборы слов, призванные объяснить непонятное непонятным.</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a:p>
        </p:txBody>
      </p:sp>
    </p:spTree>
    <p:extLst>
      <p:ext uri="{BB962C8B-B14F-4D97-AF65-F5344CB8AC3E}">
        <p14:creationId xmlns:p14="http://schemas.microsoft.com/office/powerpoint/2010/main" val="53358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видите умная и добрая </a:t>
            </a:r>
            <a:r>
              <a:rPr lang="en-US" dirty="0"/>
              <a:t>Visual Studio </a:t>
            </a:r>
            <a:r>
              <a:rPr lang="ru-RU" dirty="0"/>
              <a:t>предупреждает нас об ошибке типизации ещё до того, как мы бы попытались запустить программу. Что бы понять, что пошло не так достаточно навести мышку подчеркнутую красным область И...</a:t>
            </a:r>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1511844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видим, что компилятор не понимает, как он может превратить (незаметно от нас) тип строка в тип число. Переменную-то мы объявили для строки.</a:t>
            </a:r>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4162869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тут вопрос, а правда, как превратить один тип в другой? Для этого есть специальный механизм конвертации типов, о нем речь пойдет в следующих лекциях, пока просто запомним, что некоторые типы можно правращить в другие.</a:t>
            </a:r>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1598179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же ругачка появиться при попытке объявить в рамках зоны видимости (о зонах видимости я расскажу дальше в  лекции, пока считаем что зона видимости – это вся наша программа) две переменные с одинаковым именем. То есть компилятор отличает переменные по</a:t>
            </a:r>
            <a:r>
              <a:rPr lang="en-US" dirty="0"/>
              <a:t> </a:t>
            </a:r>
            <a:r>
              <a:rPr lang="ru-RU" dirty="0"/>
              <a:t>имени. Но переменные только хранят данные, а мы хотим добиться какихто действий с данными верно? Тут нам помогут операторы:</a:t>
            </a:r>
          </a:p>
        </p:txBody>
      </p:sp>
      <p:sp>
        <p:nvSpPr>
          <p:cNvPr id="4" name="Slide Number Placeholder 3"/>
          <p:cNvSpPr>
            <a:spLocks noGrp="1"/>
          </p:cNvSpPr>
          <p:nvPr>
            <p:ph type="sldNum" sz="quarter" idx="5"/>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2875494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начале разговора о переменных я сказал, что их можно инициализировать, записывать в переменные данные, для дальнейшего использования, и вот тут мы встречаем наш первый оператор: ОПЕРАТОР ПРИСВАИВАНИЯ и, как и в жизни, это один из самых важных операторов! В программировании очень много всего можно присвоить. Например здесь дословно написанно: Переменной с именем каунт типа инт ПРИСВОИТЬ значение 42. А что ещё можно ей присвоить?</a:t>
            </a:r>
          </a:p>
        </p:txBody>
      </p:sp>
      <p:sp>
        <p:nvSpPr>
          <p:cNvPr id="4" name="Slide Number Placeholder 3"/>
          <p:cNvSpPr>
            <a:spLocks noGrp="1"/>
          </p:cNvSpPr>
          <p:nvPr>
            <p:ph type="sldNum" sz="quarter" idx="5"/>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542537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Например значение другой переменной.</a:t>
            </a:r>
          </a:p>
        </p:txBody>
      </p:sp>
      <p:sp>
        <p:nvSpPr>
          <p:cNvPr id="4" name="Slide Number Placeholder 3"/>
          <p:cNvSpPr>
            <a:spLocks noGrp="1"/>
          </p:cNvSpPr>
          <p:nvPr>
            <p:ph type="sldNum" sz="quarter" idx="5"/>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357246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Или мы можем присвоить сумму значений двух перемнных третьей.</a:t>
            </a:r>
          </a:p>
        </p:txBody>
      </p:sp>
      <p:sp>
        <p:nvSpPr>
          <p:cNvPr id="4" name="Slide Number Placeholder 3"/>
          <p:cNvSpPr>
            <a:spLocks noGrp="1"/>
          </p:cNvSpPr>
          <p:nvPr>
            <p:ph type="sldNum" sz="quarter" idx="5"/>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1886714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Или даже свое собственное значение которое мы предварительно модифицировали. Как видите </a:t>
            </a:r>
            <a:r>
              <a:rPr lang="en-US" dirty="0"/>
              <a:t>C# </a:t>
            </a:r>
            <a:r>
              <a:rPr lang="ru-RU" dirty="0"/>
              <a:t>предоставляет широчайшие возможности для любителей присваивать. Хорошо, присваивание мы освоили, а что насчет модификации данных?</a:t>
            </a:r>
          </a:p>
        </p:txBody>
      </p:sp>
      <p:sp>
        <p:nvSpPr>
          <p:cNvPr id="4" name="Slide Number Placeholder 3"/>
          <p:cNvSpPr>
            <a:spLocks noGrp="1"/>
          </p:cNvSpPr>
          <p:nvPr>
            <p:ph type="sldNum" sz="quarter" idx="5"/>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495652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математики, те самые плюс, минус, умножить, разделить (в нашем случае делние породило два оператора: целочисленное деление, которое просто отбрасывает остаток и, наоборот, оператор который возвращает остаток от деления). Кстати, </a:t>
            </a:r>
            <a:r>
              <a:rPr lang="en-US" dirty="0"/>
              <a:t>Visual Studio</a:t>
            </a:r>
            <a:r>
              <a:rPr lang="ru-RU" dirty="0"/>
              <a:t> нам подчеркнула переменную </a:t>
            </a:r>
            <a:r>
              <a:rPr lang="en-US" dirty="0"/>
              <a:t>result</a:t>
            </a:r>
            <a:r>
              <a:rPr lang="ru-RU" dirty="0"/>
              <a:t> зеленым, с чего бы это? Наведем и посмотрим:</a:t>
            </a:r>
          </a:p>
        </p:txBody>
      </p:sp>
      <p:sp>
        <p:nvSpPr>
          <p:cNvPr id="4" name="Slide Number Placeholder 3"/>
          <p:cNvSpPr>
            <a:spLocks noGrp="1"/>
          </p:cNvSpPr>
          <p:nvPr>
            <p:ph type="sldNum" sz="quarter" idx="5"/>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2140590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Ага, переменной </a:t>
            </a:r>
            <a:r>
              <a:rPr lang="en-US" dirty="0"/>
              <a:t>result</a:t>
            </a:r>
            <a:r>
              <a:rPr lang="ru-RU" dirty="0"/>
              <a:t> присвоенно значение, но оно никак нами не используется в дальнейшем. Это не ошибка, по этому и подчеркивание зеленое, это просто совет. Компилятор заботьтся о памяти нашего компьютера. Ведь каждая переменная занимает место в памяти! Вот он и спрашивает: А вам точно нужен этот ваш </a:t>
            </a:r>
            <a:r>
              <a:rPr lang="en-US" dirty="0"/>
              <a:t>result</a:t>
            </a:r>
            <a:r>
              <a:rPr lang="ru-RU" dirty="0"/>
              <a:t>? А то вы к нему совсем не обращаетесь на чтение, только на запись</a:t>
            </a:r>
            <a:r>
              <a:rPr lang="en-US" dirty="0"/>
              <a:t>. </a:t>
            </a:r>
            <a:r>
              <a:rPr lang="ru-RU" dirty="0"/>
              <a:t>Управление памятью – в рамках платформы </a:t>
            </a:r>
            <a:r>
              <a:rPr lang="en-US" dirty="0" err="1"/>
              <a:t>.Net</a:t>
            </a:r>
            <a:r>
              <a:rPr lang="en-US" dirty="0"/>
              <a:t> </a:t>
            </a:r>
            <a:r>
              <a:rPr lang="ru-RU" dirty="0"/>
              <a:t>– это тема для отдельной большой лекции, не будем на этом останавливаться, на данный момент давайте просто запомним что под каждую переменную выделяется место в памяти в момент объявления, размер этой ячейки динамически меняется в процессе выполнения программы и память освобождается в тот момент, когда переменная в программе больше не используется.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3893328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Все что происходит когда мы включаем компьютер, телефон, да хоть бы и холодильник (не уверен насчет тостеров и утюгов, но и там, навернякак есть куда копнуть) является результатом действия программ. Программы окружют нас постоянно, любое, хоть сколько-нибудь сложное поведение эллектронного устройства – результат выполнения программы.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a:p>
        </p:txBody>
      </p:sp>
    </p:spTree>
    <p:extLst>
      <p:ext uri="{BB962C8B-B14F-4D97-AF65-F5344CB8AC3E}">
        <p14:creationId xmlns:p14="http://schemas.microsoft.com/office/powerpoint/2010/main" val="418492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Помимо математических, у нас есть и логические операторы. Они позволяют конструировать условия. Простейшими условными операторами являются сравнения: больше, меньше равно, неравно. Обратите внимание, результатом выполнения у операторов сравнения будет значение булевого типа, которое мы присваивам переменной </a:t>
            </a:r>
            <a:r>
              <a:rPr lang="en-US" dirty="0"/>
              <a:t>compare </a:t>
            </a:r>
            <a:r>
              <a:rPr lang="ru-RU" dirty="0"/>
              <a:t>того же типа.</a:t>
            </a:r>
          </a:p>
        </p:txBody>
      </p:sp>
      <p:sp>
        <p:nvSpPr>
          <p:cNvPr id="4" name="Slide Number Placeholder 3"/>
          <p:cNvSpPr>
            <a:spLocks noGrp="1"/>
          </p:cNvSpPr>
          <p:nvPr>
            <p:ph type="sldNum" sz="quarter" idx="5"/>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2717978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так же операторы булевой алгебры: И(</a:t>
            </a:r>
            <a:r>
              <a:rPr lang="en-US" dirty="0"/>
              <a:t>&amp;&amp;</a:t>
            </a:r>
            <a:r>
              <a:rPr lang="ru-RU" dirty="0"/>
              <a:t>) ИЛИ</a:t>
            </a:r>
            <a:r>
              <a:rPr lang="en-US" dirty="0"/>
              <a:t>(||)</a:t>
            </a:r>
            <a:r>
              <a:rPr lang="ru-RU" dirty="0"/>
              <a:t> НЕТ</a:t>
            </a:r>
            <a:r>
              <a:rPr lang="en-US" dirty="0"/>
              <a:t>(!)</a:t>
            </a:r>
            <a:r>
              <a:rPr lang="ru-RU" dirty="0"/>
              <a:t>. Именно они отвечают за формирование комплексных условий, без которых невозможно представить ниодну современную программу. Мы к ним обязательно вернемся в дальнейшем, пока просто запомним.</a:t>
            </a:r>
          </a:p>
        </p:txBody>
      </p:sp>
      <p:sp>
        <p:nvSpPr>
          <p:cNvPr id="4" name="Slide Number Placeholder 3"/>
          <p:cNvSpPr>
            <a:spLocks noGrp="1"/>
          </p:cNvSpPr>
          <p:nvPr>
            <p:ph type="sldNum" sz="quarter" idx="5"/>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1226695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давайте рассмотрим необычный оператор, конкатинатор строк, казалось бы, он выглядит как обычный математический пльс, но, на самом деле, он представляет собой совсем другое действие: он ничего не складывает! Он создает третью строку, которая содержит в себе две предыдущих.</a:t>
            </a:r>
          </a:p>
        </p:txBody>
      </p:sp>
      <p:sp>
        <p:nvSpPr>
          <p:cNvPr id="4" name="Slide Number Placeholder 3"/>
          <p:cNvSpPr>
            <a:spLocks noGrp="1"/>
          </p:cNvSpPr>
          <p:nvPr>
            <p:ph type="sldNum" sz="quarter" idx="5"/>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3464836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вот оператора минус для строк не существует.</a:t>
            </a:r>
          </a:p>
        </p:txBody>
      </p:sp>
      <p:sp>
        <p:nvSpPr>
          <p:cNvPr id="4" name="Slide Number Placeholder 3"/>
          <p:cNvSpPr>
            <a:spLocks noGrp="1"/>
          </p:cNvSpPr>
          <p:nvPr>
            <p:ph type="sldNum" sz="quarter" idx="5"/>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3080329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 этому компилятор думает, что мы имели ввиду математический минус и любезно нам говорит, что в математический минус он не может передать строки – не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3432903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Наверняка вы и сами догадались, что операторы можно использовать не только с значениями, но и с переменными. При этом, не важно, строки это, числа или булевые значения. Обратите внимание, что результат выполнения математических операторов будет иметь числовой тип, лочических – булевый, строковых – строковый. Иными словами оператор всегда возвращает значения своего типа. И пусть вас не смущает тот факт, что операторы могут одинаково выглядить, внутри они совершенно разные и обладают разной типизацией. Давайте рассмотрим общую схему операторов в </a:t>
            </a:r>
            <a:r>
              <a:rPr lang="en-US" dirty="0"/>
              <a:t>C#</a:t>
            </a: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2075496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Досих пор мы рассматривали операторы, которые укладывались в две простых схемы: Бинарные (показываем на схеме что к чему).</a:t>
            </a:r>
          </a:p>
        </p:txBody>
      </p:sp>
      <p:sp>
        <p:nvSpPr>
          <p:cNvPr id="4" name="Slide Number Placeholder 3"/>
          <p:cNvSpPr>
            <a:spLocks noGrp="1"/>
          </p:cNvSpPr>
          <p:nvPr>
            <p:ph type="sldNum" sz="quarter" idx="5"/>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4028192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унарные(показываем на схеме что к чему). А раз результат выполнения любого оператора – это значение, и на вход операторы принимают значения, значит мы можем соединить операторы в цепочку! На самом деле мы уже это делали, когда с помощью оператора присваивания инициализировали переменную результатом выполнения других операторов.</a:t>
            </a:r>
          </a:p>
        </p:txBody>
      </p:sp>
      <p:sp>
        <p:nvSpPr>
          <p:cNvPr id="4" name="Slide Number Placeholder 3"/>
          <p:cNvSpPr>
            <a:spLocks noGrp="1"/>
          </p:cNvSpPr>
          <p:nvPr>
            <p:ph type="sldNum" sz="quarter" idx="5"/>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2345332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раз результат выполнения любого оператора – это значение, и на вход операторы принимают значения, значит мы можем соединить операторы в цепочку! На самом деле мы уже это делали, когда с помощью оператора присваивания инициализировали переменную результатом выполнения других операторов.</a:t>
            </a:r>
          </a:p>
        </p:txBody>
      </p:sp>
      <p:sp>
        <p:nvSpPr>
          <p:cNvPr id="4" name="Slide Number Placeholder 3"/>
          <p:cNvSpPr>
            <a:spLocks noGrp="1"/>
          </p:cNvSpPr>
          <p:nvPr>
            <p:ph type="sldNum" sz="quarter" idx="5"/>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4115230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первой строчке мы передаем 10 в оператор присваивания с помощью которого инициализируем переменную с именем фёст, затем во второй строчке мы точно так же инициализируем переменную сэконд. Затем мы передаем переменные фёст и сэконд в математический оператор сложения и, полученным результатом, инициализируем переменную сумм. Звучит сложно, но это то, что на самом дела происходит при вызове операторов. Давайте разберем цепочку подлиннее:</a:t>
            </a:r>
          </a:p>
        </p:txBody>
      </p:sp>
      <p:sp>
        <p:nvSpPr>
          <p:cNvPr id="4" name="Slide Number Placeholder 3"/>
          <p:cNvSpPr>
            <a:spLocks noGrp="1"/>
          </p:cNvSpPr>
          <p:nvPr>
            <p:ph type="sldNum" sz="quarter" idx="5"/>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3067304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с определением мы разобрались, а из чего программы состоят? В основе любой программы лежит всего три действия: это последовательное выполнение команд, ветвление и, частный случай ветвления, цикл. И все? Все так просто? Если бы. В реальности, на пути написания универсальных программ на все случаи жизни лежит множество препятствий. Здесь я перечислил только некоторые из них. Самым же главным является то, что компьютер (который мы и собираемся в конечном счете программировать), устроен сосвем иначе чем мы, то, что для нас является очевидным – для компьютера окажется непостижимо сложным, а то, что мы сочтем скучным и труднореализуемым, компьютер выполнит с легкостью.</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2435199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Возьмем три проинициализиарованных перменных, и построим из них вот такую цепочку вызовов. Что же случиться вначале?</a:t>
            </a:r>
          </a:p>
        </p:txBody>
      </p:sp>
      <p:sp>
        <p:nvSpPr>
          <p:cNvPr id="4" name="Slide Number Placeholder 3"/>
          <p:cNvSpPr>
            <a:spLocks noGrp="1"/>
          </p:cNvSpPr>
          <p:nvPr>
            <p:ph type="sldNum" sz="quarter" idx="5"/>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519733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Из 3 вычтут 4 а затем прибавят к 10ти или наоборот? </a:t>
            </a:r>
          </a:p>
        </p:txBody>
      </p:sp>
      <p:sp>
        <p:nvSpPr>
          <p:cNvPr id="4" name="Slide Number Placeholder 3"/>
          <p:cNvSpPr>
            <a:spLocks noGrp="1"/>
          </p:cNvSpPr>
          <p:nvPr>
            <p:ph type="sldNum" sz="quarter" idx="5"/>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114326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 10ти прибавят 3, а потом вычтут из суммы 4ре?</a:t>
            </a:r>
          </a:p>
        </p:txBody>
      </p:sp>
      <p:sp>
        <p:nvSpPr>
          <p:cNvPr id="4" name="Slide Number Placeholder 3"/>
          <p:cNvSpPr>
            <a:spLocks noGrp="1"/>
          </p:cNvSpPr>
          <p:nvPr>
            <p:ph type="sldNum" sz="quarter" idx="5"/>
          </p:nvPr>
        </p:nvSpPr>
        <p:spPr/>
        <p:txBody>
          <a:bodyPr/>
          <a:lstStyle/>
          <a:p>
            <a:fld id="{A874FABB-6DBE-47C4-B626-20167906F475}" type="slidenum">
              <a:rPr lang="en-US" smtClean="0"/>
              <a:t>43</a:t>
            </a:fld>
            <a:endParaRPr lang="en-US"/>
          </a:p>
        </p:txBody>
      </p:sp>
    </p:spTree>
    <p:extLst>
      <p:ext uri="{BB962C8B-B14F-4D97-AF65-F5344CB8AC3E}">
        <p14:creationId xmlns:p14="http://schemas.microsoft.com/office/powerpoint/2010/main" val="2365699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 результат в обоих случаях будет одинаковым, но вычисления-то шли разными путями. А в прогаммировании всё важно, вдруг на это завязаны какие-то другие операции? Так вот ответ на этот вопрос:</a:t>
            </a:r>
          </a:p>
        </p:txBody>
      </p:sp>
      <p:sp>
        <p:nvSpPr>
          <p:cNvPr id="4" name="Slide Number Placeholder 3"/>
          <p:cNvSpPr>
            <a:spLocks noGrp="1"/>
          </p:cNvSpPr>
          <p:nvPr>
            <p:ph type="sldNum" sz="quarter" idx="5"/>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237598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 равном приоритете операторов, вычисления пойдут слева на право. Это не всегда так, и пержде чем делать такие выводы стоит свериться со справочной информацией, но большинство бинарных операторов ведут себя так. </a:t>
            </a:r>
          </a:p>
        </p:txBody>
      </p:sp>
      <p:sp>
        <p:nvSpPr>
          <p:cNvPr id="4" name="Slide Number Placeholder 3"/>
          <p:cNvSpPr>
            <a:spLocks noGrp="1"/>
          </p:cNvSpPr>
          <p:nvPr>
            <p:ph type="sldNum" sz="quarter" idx="5"/>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140825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Из этого правила мы делаем вывод о том что у оператров есть приоритезация выполнения. Подробнее за приоритетами опраторов  стоит заглянуть в справочник на </a:t>
            </a:r>
            <a:r>
              <a:rPr lang="en-US" dirty="0"/>
              <a:t>MSDN </a:t>
            </a:r>
            <a:r>
              <a:rPr lang="ru-RU" dirty="0"/>
              <a:t>ссылки будут в презентации. А пока запомним, что деление и умножении, как и в обычной арифметике имеет приоритет над вычитанием и сложеним. То есть: сначала 3 будет умножено на 4 затем полученные 12ть буду сложенны с 10кой а потом из полученных 22х будет вычтенна 10тка. И только так и не иначе. Если же мы хотим изменить приоритет выполнения операторов, то, как и в классической арифметике, мы можем воспользоваться скобками: </a:t>
            </a:r>
          </a:p>
        </p:txBody>
      </p:sp>
      <p:sp>
        <p:nvSpPr>
          <p:cNvPr id="4" name="Slide Number Placeholder 3"/>
          <p:cNvSpPr>
            <a:spLocks noGrp="1"/>
          </p:cNvSpPr>
          <p:nvPr>
            <p:ph type="sldNum" sz="quarter" idx="5"/>
          </p:nvPr>
        </p:nvSpPr>
        <p:spPr/>
        <p:txBody>
          <a:bodyPr/>
          <a:lstStyle/>
          <a:p>
            <a:fld id="{A874FABB-6DBE-47C4-B626-20167906F475}" type="slidenum">
              <a:rPr lang="en-US" smtClean="0"/>
              <a:t>46</a:t>
            </a:fld>
            <a:endParaRPr lang="en-US"/>
          </a:p>
        </p:txBody>
      </p:sp>
    </p:spTree>
    <p:extLst>
      <p:ext uri="{BB962C8B-B14F-4D97-AF65-F5344CB8AC3E}">
        <p14:creationId xmlns:p14="http://schemas.microsoft.com/office/powerpoint/2010/main" val="714741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добавили скобки, сделав тем самым операции сложения и вычитания более приоритетными по сравнению с операцией умножения. С лева на право: 10тка складывается с 3йкой, получаем 13ть. Затем и 4рки вычитается 10тка, получаем -6ть, и только потом перемножаем -6 на 13 ть и получаем -78</a:t>
            </a:r>
          </a:p>
        </p:txBody>
      </p:sp>
      <p:sp>
        <p:nvSpPr>
          <p:cNvPr id="4" name="Slide Number Placeholder 3"/>
          <p:cNvSpPr>
            <a:spLocks noGrp="1"/>
          </p:cNvSpPr>
          <p:nvPr>
            <p:ph type="sldNum" sz="quarter" idx="5"/>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1411569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Логические операторы так же имеют свой порядок выполнения. Сначала выполнится оператор отрицания, затем И а в конце оператор ИЛИ</a:t>
            </a:r>
          </a:p>
        </p:txBody>
      </p:sp>
      <p:sp>
        <p:nvSpPr>
          <p:cNvPr id="4" name="Slide Number Placeholder 3"/>
          <p:cNvSpPr>
            <a:spLocks noGrp="1"/>
          </p:cNvSpPr>
          <p:nvPr>
            <p:ph type="sldNum" sz="quarter" idx="5"/>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2147295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Скобочки меняют порядок выполнения логических операторов так же, как и математических. Сначала выполнится оператор ИЛИ затем отрицание, а в конце оператор И. </a:t>
            </a:r>
          </a:p>
        </p:txBody>
      </p:sp>
      <p:sp>
        <p:nvSpPr>
          <p:cNvPr id="4" name="Slide Number Placeholder 3"/>
          <p:cNvSpPr>
            <a:spLocks noGrp="1"/>
          </p:cNvSpPr>
          <p:nvPr>
            <p:ph type="sldNum" sz="quarter" idx="5"/>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252007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Логичным следствием из поведения скобочек является их возможность группировать операторы: группа внутри скобок будет выполненна прежде чем все остальные, скобки можно вкладывать друг в друга образуя сложную цепочку вызовов. Для удобства восприятия здесь подписанн не только порядок действий, но и какой именно оператор сработал.</a:t>
            </a:r>
          </a:p>
        </p:txBody>
      </p:sp>
      <p:sp>
        <p:nvSpPr>
          <p:cNvPr id="4" name="Slide Number Placeholder 3"/>
          <p:cNvSpPr>
            <a:spLocks noGrp="1"/>
          </p:cNvSpPr>
          <p:nvPr>
            <p:ph type="sldNum" sz="quarter" idx="5"/>
          </p:nvPr>
        </p:nvSpPr>
        <p:spPr/>
        <p:txBody>
          <a:bodyPr/>
          <a:lstStyle/>
          <a:p>
            <a:fld id="{A874FABB-6DBE-47C4-B626-20167906F475}" type="slidenum">
              <a:rPr lang="en-US" smtClean="0"/>
              <a:t>50</a:t>
            </a:fld>
            <a:endParaRPr lang="en-US"/>
          </a:p>
        </p:txBody>
      </p:sp>
    </p:spTree>
    <p:extLst>
      <p:ext uri="{BB962C8B-B14F-4D97-AF65-F5344CB8AC3E}">
        <p14:creationId xmlns:p14="http://schemas.microsoft.com/office/powerpoint/2010/main" val="1036475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Но выход есть. Для описания понастоящему сложной логики, необходимой для реализации практически любых программ современного мира, придуманны такие замечательные инструменты, как высокоуровневые языки программирования. Которые позволяют выделять абстракции, с хи помощью мы делаем код понятным для человека, а не только для компьютера. Реализовывать продуманную архитектуру, благодаря чему наши программы легко перестраивать в соответствии с меняющимся миром вокруг нас. Четко следовать одной из парадигм прогаммирования, что избавит нас от необходимости изобретать велосипеды, а Кросплатформенность позволяет запускать однии те же программы под разными операционными системами. Что до среды разарботки, она существенно облегчает работу с кодом.</a:t>
            </a:r>
          </a:p>
        </p:txBody>
      </p:sp>
      <p:sp>
        <p:nvSpPr>
          <p:cNvPr id="4" name="Slide Number Placeholder 3"/>
          <p:cNvSpPr>
            <a:spLocks noGrp="1"/>
          </p:cNvSpPr>
          <p:nvPr>
            <p:ph type="sldNum" sz="quarter" idx="5"/>
          </p:nvPr>
        </p:nvSpPr>
        <p:spPr/>
        <p:txBody>
          <a:bodyPr/>
          <a:lstStyle/>
          <a:p>
            <a:fld id="{A874FABB-6DBE-47C4-B626-20167906F475}" type="slidenum">
              <a:rPr lang="en-US" smtClean="0"/>
              <a:t>6</a:t>
            </a:fld>
            <a:endParaRPr lang="en-US"/>
          </a:p>
        </p:txBody>
      </p:sp>
    </p:spTree>
    <p:extLst>
      <p:ext uri="{BB962C8B-B14F-4D97-AF65-F5344CB8AC3E}">
        <p14:creationId xmlns:p14="http://schemas.microsoft.com/office/powerpoint/2010/main" val="1448401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ссылки для подробного ознакомления с великим многообразием операторов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51</a:t>
            </a:fld>
            <a:endParaRPr lang="en-US"/>
          </a:p>
        </p:txBody>
      </p:sp>
    </p:spTree>
    <p:extLst>
      <p:ext uri="{BB962C8B-B14F-4D97-AF65-F5344CB8AC3E}">
        <p14:creationId xmlns:p14="http://schemas.microsoft.com/office/powerpoint/2010/main" val="3098772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перейдем к более комплексным конструкциям, как мы помним из вступления, любая программа состоит из трех действий: пошаговое следование инструкциям, с этим мы разобрались выше когда знакомились с операторами, ветвлений и циклов. В данной лекции я приведу по одному примеру этих конструкций.</a:t>
            </a:r>
          </a:p>
        </p:txBody>
      </p:sp>
      <p:sp>
        <p:nvSpPr>
          <p:cNvPr id="4" name="Slide Number Placeholder 3"/>
          <p:cNvSpPr>
            <a:spLocks noGrp="1"/>
          </p:cNvSpPr>
          <p:nvPr>
            <p:ph type="sldNum" sz="quarter" idx="5"/>
          </p:nvPr>
        </p:nvSpPr>
        <p:spPr/>
        <p:txBody>
          <a:bodyPr/>
          <a:lstStyle/>
          <a:p>
            <a:fld id="{A874FABB-6DBE-47C4-B626-20167906F475}" type="slidenum">
              <a:rPr lang="en-US" smtClean="0"/>
              <a:t>52</a:t>
            </a:fld>
            <a:endParaRPr lang="en-US"/>
          </a:p>
        </p:txBody>
      </p:sp>
    </p:spTree>
    <p:extLst>
      <p:ext uri="{BB962C8B-B14F-4D97-AF65-F5344CB8AC3E}">
        <p14:creationId xmlns:p14="http://schemas.microsoft.com/office/powerpoint/2010/main" val="2388702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самом примитивном случае ветвление можно представить вот такой схемой, в которой условие – это некоторое выражение булевой алгебры (штука которая вернет </a:t>
            </a:r>
            <a:r>
              <a:rPr lang="en-US" dirty="0"/>
              <a:t>true </a:t>
            </a:r>
            <a:r>
              <a:rPr lang="ru-RU" dirty="0"/>
              <a:t>или </a:t>
            </a:r>
            <a:r>
              <a:rPr lang="en-US" dirty="0"/>
              <a:t>false</a:t>
            </a:r>
            <a:r>
              <a:rPr lang="ru-RU" dirty="0"/>
              <a:t>), в соответствии с которым изменится ход выполнения программы, на ДА (</a:t>
            </a:r>
            <a:r>
              <a:rPr lang="en-US" dirty="0"/>
              <a:t>true</a:t>
            </a:r>
            <a:r>
              <a:rPr lang="ru-RU" dirty="0"/>
              <a:t>) выполнится зеленая веточка, на НЕТ (</a:t>
            </a:r>
            <a:r>
              <a:rPr lang="en-US" dirty="0"/>
              <a:t>false</a:t>
            </a:r>
            <a:r>
              <a:rPr lang="ru-RU" dirty="0"/>
              <a:t>)</a:t>
            </a:r>
            <a:r>
              <a:rPr lang="en-US" dirty="0"/>
              <a:t> </a:t>
            </a:r>
            <a:r>
              <a:rPr lang="ru-RU" dirty="0"/>
              <a:t>красненькая. </a:t>
            </a:r>
          </a:p>
        </p:txBody>
      </p:sp>
      <p:sp>
        <p:nvSpPr>
          <p:cNvPr id="4" name="Slide Number Placeholder 3"/>
          <p:cNvSpPr>
            <a:spLocks noGrp="1"/>
          </p:cNvSpPr>
          <p:nvPr>
            <p:ph type="sldNum" sz="quarter" idx="5"/>
          </p:nvPr>
        </p:nvSpPr>
        <p:spPr/>
        <p:txBody>
          <a:bodyPr/>
          <a:lstStyle/>
          <a:p>
            <a:fld id="{A874FABB-6DBE-47C4-B626-20167906F475}" type="slidenum">
              <a:rPr lang="en-US" smtClean="0"/>
              <a:t>53</a:t>
            </a:fld>
            <a:endParaRPr lang="en-US"/>
          </a:p>
        </p:txBody>
      </p:sp>
    </p:spTree>
    <p:extLst>
      <p:ext uri="{BB962C8B-B14F-4D97-AF65-F5344CB8AC3E}">
        <p14:creationId xmlns:p14="http://schemas.microsoft.com/office/powerpoint/2010/main" val="4092163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простейший вариант ветвления в </a:t>
            </a:r>
            <a:r>
              <a:rPr lang="en-US" dirty="0"/>
              <a:t>C# </a:t>
            </a:r>
            <a:r>
              <a:rPr lang="ru-RU" dirty="0"/>
              <a:t>в случае если переменная </a:t>
            </a:r>
            <a:r>
              <a:rPr lang="en-US" dirty="0"/>
              <a:t>condition</a:t>
            </a:r>
            <a:r>
              <a:rPr lang="ru-RU" dirty="0"/>
              <a:t> возвращает </a:t>
            </a:r>
            <a:r>
              <a:rPr lang="en-US" dirty="0"/>
              <a:t>true</a:t>
            </a:r>
            <a:r>
              <a:rPr lang="ru-RU" dirty="0"/>
              <a:t> мы выполняем действие в скобках, иначе этот код будет проигнорирован. Можно в явном виде указать и вторую ветку условия, которая выполняется в случае если </a:t>
            </a:r>
            <a:r>
              <a:rPr lang="en-US" dirty="0"/>
              <a:t>condition </a:t>
            </a:r>
            <a:r>
              <a:rPr lang="ru-RU" dirty="0"/>
              <a:t>у нас вернет </a:t>
            </a:r>
            <a:r>
              <a:rPr lang="en-US" dirty="0"/>
              <a:t>false</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54</a:t>
            </a:fld>
            <a:endParaRPr lang="en-US"/>
          </a:p>
        </p:txBody>
      </p:sp>
    </p:spTree>
    <p:extLst>
      <p:ext uri="{BB962C8B-B14F-4D97-AF65-F5344CB8AC3E}">
        <p14:creationId xmlns:p14="http://schemas.microsoft.com/office/powerpoint/2010/main" val="1190633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 можете спросить: а зачем? И так же понятно, что если не выполнилось условие – то код в скобках буде просто напросто проигнорирован, и выполненние пойдет дальше. Зачем нам этот </a:t>
            </a:r>
            <a:r>
              <a:rPr lang="en-US" dirty="0"/>
              <a:t>else</a:t>
            </a:r>
            <a:r>
              <a:rPr lang="ru-RU" dirty="0"/>
              <a:t>? И вот тут давайте вспомним уже упомянутую нами сегодня зону видимости. </a:t>
            </a:r>
          </a:p>
        </p:txBody>
      </p:sp>
      <p:sp>
        <p:nvSpPr>
          <p:cNvPr id="4" name="Slide Number Placeholder 3"/>
          <p:cNvSpPr>
            <a:spLocks noGrp="1"/>
          </p:cNvSpPr>
          <p:nvPr>
            <p:ph type="sldNum" sz="quarter" idx="5"/>
          </p:nvPr>
        </p:nvSpPr>
        <p:spPr/>
        <p:txBody>
          <a:bodyPr/>
          <a:lstStyle/>
          <a:p>
            <a:fld id="{A874FABB-6DBE-47C4-B626-20167906F475}" type="slidenum">
              <a:rPr lang="en-US" smtClean="0"/>
              <a:t>55</a:t>
            </a:fld>
            <a:endParaRPr lang="en-US"/>
          </a:p>
        </p:txBody>
      </p:sp>
    </p:spTree>
    <p:extLst>
      <p:ext uri="{BB962C8B-B14F-4D97-AF65-F5344CB8AC3E}">
        <p14:creationId xmlns:p14="http://schemas.microsoft.com/office/powerpoint/2010/main" val="1968496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Дело в том, что фигурные скобки после </a:t>
            </a:r>
            <a:r>
              <a:rPr lang="en-US" dirty="0"/>
              <a:t>if </a:t>
            </a:r>
            <a:r>
              <a:rPr lang="ru-RU" dirty="0"/>
              <a:t>или</a:t>
            </a:r>
            <a:r>
              <a:rPr lang="en-US" dirty="0"/>
              <a:t> else</a:t>
            </a:r>
            <a:r>
              <a:rPr lang="ru-RU" dirty="0"/>
              <a:t> образуют новую зону видимости – изолированный блок кода в котором доступны переменные объявленные в родительском блоке. По этому мы можем обратиться к </a:t>
            </a:r>
            <a:r>
              <a:rPr lang="en-US" dirty="0"/>
              <a:t>first </a:t>
            </a:r>
            <a:r>
              <a:rPr lang="ru-RU" dirty="0"/>
              <a:t>и </a:t>
            </a:r>
            <a:r>
              <a:rPr lang="en-US" dirty="0"/>
              <a:t>second</a:t>
            </a:r>
            <a:r>
              <a:rPr lang="ru-RU" dirty="0"/>
              <a:t>. А вот переменные </a:t>
            </a:r>
            <a:r>
              <a:rPr lang="en-US" dirty="0" err="1"/>
              <a:t>summ</a:t>
            </a:r>
            <a:r>
              <a:rPr lang="ru-RU" dirty="0"/>
              <a:t> и</a:t>
            </a:r>
            <a:r>
              <a:rPr lang="en-US" dirty="0"/>
              <a:t> diff</a:t>
            </a:r>
            <a:r>
              <a:rPr lang="ru-RU" dirty="0"/>
              <a:t> будут недоступны вне своих зон видимости.</a:t>
            </a:r>
          </a:p>
        </p:txBody>
      </p:sp>
      <p:sp>
        <p:nvSpPr>
          <p:cNvPr id="4" name="Slide Number Placeholder 3"/>
          <p:cNvSpPr>
            <a:spLocks noGrp="1"/>
          </p:cNvSpPr>
          <p:nvPr>
            <p:ph type="sldNum" sz="quarter" idx="5"/>
          </p:nvPr>
        </p:nvSpPr>
        <p:spPr/>
        <p:txBody>
          <a:bodyPr/>
          <a:lstStyle/>
          <a:p>
            <a:fld id="{A874FABB-6DBE-47C4-B626-20167906F475}" type="slidenum">
              <a:rPr lang="en-US" smtClean="0"/>
              <a:t>56</a:t>
            </a:fld>
            <a:endParaRPr lang="en-US"/>
          </a:p>
        </p:txBody>
      </p:sp>
    </p:spTree>
    <p:extLst>
      <p:ext uri="{BB962C8B-B14F-4D97-AF65-F5344CB8AC3E}">
        <p14:creationId xmlns:p14="http://schemas.microsoft.com/office/powerpoint/2010/main" val="3677410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 попытке обратиться к </a:t>
            </a:r>
            <a:r>
              <a:rPr lang="en-US" dirty="0" err="1"/>
              <a:t>summ</a:t>
            </a:r>
            <a:r>
              <a:rPr lang="ru-RU" dirty="0"/>
              <a:t> за пределами фигурных скобок компилятор говорит нам: я не знаю такой переменной! То есть фигурные скобки создали независимый дочерний контекст выполнения нашей программы, в котором доступны переменные из родительского контекста, а вот объявленные внутри него перменные доступны только в нем! Как же нам получить данные о сложении вне фигурных скобок? Мы знаем, что перменная из родительского контекста доступна в дочернем. Так давайте же объявим перменную </a:t>
            </a:r>
            <a:r>
              <a:rPr lang="en-US" dirty="0" err="1"/>
              <a:t>summ</a:t>
            </a:r>
            <a:r>
              <a:rPr lang="ru-RU" dirty="0"/>
              <a:t> до фигурных скобок.</a:t>
            </a:r>
          </a:p>
        </p:txBody>
      </p:sp>
      <p:sp>
        <p:nvSpPr>
          <p:cNvPr id="4" name="Slide Number Placeholder 3"/>
          <p:cNvSpPr>
            <a:spLocks noGrp="1"/>
          </p:cNvSpPr>
          <p:nvPr>
            <p:ph type="sldNum" sz="quarter" idx="5"/>
          </p:nvPr>
        </p:nvSpPr>
        <p:spPr/>
        <p:txBody>
          <a:bodyPr/>
          <a:lstStyle/>
          <a:p>
            <a:fld id="{A874FABB-6DBE-47C4-B626-20167906F475}" type="slidenum">
              <a:rPr lang="en-US" smtClean="0"/>
              <a:t>57</a:t>
            </a:fld>
            <a:endParaRPr lang="en-US"/>
          </a:p>
        </p:txBody>
      </p:sp>
    </p:spTree>
    <p:extLst>
      <p:ext uri="{BB962C8B-B14F-4D97-AF65-F5344CB8AC3E}">
        <p14:creationId xmlns:p14="http://schemas.microsoft.com/office/powerpoint/2010/main" val="1093498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мы и предполагали, действия с перменной сумм внутри фигурных скобок прошли без проблем, но что же будет за их пределами?</a:t>
            </a:r>
          </a:p>
        </p:txBody>
      </p:sp>
      <p:sp>
        <p:nvSpPr>
          <p:cNvPr id="4" name="Slide Number Placeholder 3"/>
          <p:cNvSpPr>
            <a:spLocks noGrp="1"/>
          </p:cNvSpPr>
          <p:nvPr>
            <p:ph type="sldNum" sz="quarter" idx="5"/>
          </p:nvPr>
        </p:nvSpPr>
        <p:spPr/>
        <p:txBody>
          <a:bodyPr/>
          <a:lstStyle/>
          <a:p>
            <a:fld id="{A874FABB-6DBE-47C4-B626-20167906F475}" type="slidenum">
              <a:rPr lang="en-US" smtClean="0"/>
              <a:t>58</a:t>
            </a:fld>
            <a:endParaRPr lang="en-US"/>
          </a:p>
        </p:txBody>
      </p:sp>
    </p:spTree>
    <p:extLst>
      <p:ext uri="{BB962C8B-B14F-4D97-AF65-F5344CB8AC3E}">
        <p14:creationId xmlns:p14="http://schemas.microsoft.com/office/powerpoint/2010/main" val="2014195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Ошибка! Причем, на этот раз, компилятор знает о переменной, причина ошибки в другом: у переменной отсутствует значение! Мы же её не проинициализировали, перед тем как использовать. Но, постойте, вот же внутри фигурных скобок ей присваивается значение математического оператора сложения? Так-то он  так, но компилятор понимает, что код внутри фигурных скобок выполняется негарантированно, а только в случае если </a:t>
            </a:r>
            <a:r>
              <a:rPr lang="en-US" dirty="0"/>
              <a:t>condition</a:t>
            </a:r>
            <a:r>
              <a:rPr lang="ru-RU" dirty="0"/>
              <a:t> выдаст </a:t>
            </a:r>
            <a:r>
              <a:rPr lang="en-US" dirty="0"/>
              <a:t>true,</a:t>
            </a:r>
            <a:r>
              <a:rPr lang="ru-RU" dirty="0"/>
              <a:t> во всех</a:t>
            </a:r>
            <a:r>
              <a:rPr lang="en-US" dirty="0"/>
              <a:t> </a:t>
            </a:r>
            <a:r>
              <a:rPr lang="ru-RU" dirty="0"/>
              <a:t>же остальных случаях данный код никогда не будет выполнен, и, соответственно, переменная </a:t>
            </a:r>
            <a:r>
              <a:rPr lang="en-US" dirty="0" err="1"/>
              <a:t>summ</a:t>
            </a:r>
            <a:r>
              <a:rPr lang="ru-RU" dirty="0"/>
              <a:t> останется непроинициализированной. Что делать? Давайте проинициализируем её.</a:t>
            </a:r>
          </a:p>
        </p:txBody>
      </p:sp>
      <p:sp>
        <p:nvSpPr>
          <p:cNvPr id="4" name="Slide Number Placeholder 3"/>
          <p:cNvSpPr>
            <a:spLocks noGrp="1"/>
          </p:cNvSpPr>
          <p:nvPr>
            <p:ph type="sldNum" sz="quarter" idx="5"/>
          </p:nvPr>
        </p:nvSpPr>
        <p:spPr/>
        <p:txBody>
          <a:bodyPr/>
          <a:lstStyle/>
          <a:p>
            <a:fld id="{A874FABB-6DBE-47C4-B626-20167906F475}" type="slidenum">
              <a:rPr lang="en-US" smtClean="0"/>
              <a:t>59</a:t>
            </a:fld>
            <a:endParaRPr lang="en-US"/>
          </a:p>
        </p:txBody>
      </p:sp>
    </p:spTree>
    <p:extLst>
      <p:ext uri="{BB962C8B-B14F-4D97-AF65-F5344CB8AC3E}">
        <p14:creationId xmlns:p14="http://schemas.microsoft.com/office/powerpoint/2010/main" val="2667871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это раз, все впорядке: теперь значение </a:t>
            </a:r>
            <a:r>
              <a:rPr lang="en-US" dirty="0" err="1"/>
              <a:t>summ</a:t>
            </a:r>
            <a:r>
              <a:rPr lang="en-US" dirty="0"/>
              <a:t> </a:t>
            </a:r>
            <a:r>
              <a:rPr lang="ru-RU" dirty="0"/>
              <a:t>будет по разному влиять на дальнейшее исполнение программы в зависимости от того. Вполнился блок кода в фигурных скобках или нет. И вот тут мы подходим к пониманию того, зачем нам </a:t>
            </a:r>
            <a:r>
              <a:rPr lang="en-US" dirty="0"/>
              <a:t>else – </a:t>
            </a:r>
            <a:r>
              <a:rPr lang="ru-RU" dirty="0"/>
              <a:t>он позволяет выполнить код в рамках дочернего контекста вызова.</a:t>
            </a:r>
          </a:p>
        </p:txBody>
      </p:sp>
      <p:sp>
        <p:nvSpPr>
          <p:cNvPr id="4" name="Slide Number Placeholder 3"/>
          <p:cNvSpPr>
            <a:spLocks noGrp="1"/>
          </p:cNvSpPr>
          <p:nvPr>
            <p:ph type="sldNum" sz="quarter" idx="5"/>
          </p:nvPr>
        </p:nvSpPr>
        <p:spPr/>
        <p:txBody>
          <a:bodyPr/>
          <a:lstStyle/>
          <a:p>
            <a:fld id="{A874FABB-6DBE-47C4-B626-20167906F475}" type="slidenum">
              <a:rPr lang="en-US" smtClean="0"/>
              <a:t>60</a:t>
            </a:fld>
            <a:endParaRPr lang="en-US"/>
          </a:p>
        </p:txBody>
      </p:sp>
    </p:spTree>
    <p:extLst>
      <p:ext uri="{BB962C8B-B14F-4D97-AF65-F5344CB8AC3E}">
        <p14:creationId xmlns:p14="http://schemas.microsoft.com/office/powerpoint/2010/main" val="292605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здесь я представляю вам </a:t>
            </a:r>
            <a:r>
              <a:rPr lang="en-US" dirty="0"/>
              <a:t>C#</a:t>
            </a:r>
            <a:r>
              <a:rPr lang="ru-RU" dirty="0"/>
              <a:t> высокоуровневый язык программирования разработанный компанией </a:t>
            </a:r>
            <a:r>
              <a:rPr lang="en-US" dirty="0"/>
              <a:t>Microsoft</a:t>
            </a:r>
            <a:r>
              <a:rPr lang="ru-RU" dirty="0"/>
              <a:t>. У этого языка С подобный синаксис. Спецификация</a:t>
            </a:r>
            <a:r>
              <a:rPr lang="en-US" dirty="0"/>
              <a:t> C# </a:t>
            </a:r>
            <a:r>
              <a:rPr lang="ru-RU" dirty="0"/>
              <a:t>включает в себя великое множество инструментов, которые делают программирование комфортным, а программы понятными не только компьютеру, но и людям. </a:t>
            </a:r>
            <a:r>
              <a:rPr lang="en-US" dirty="0"/>
              <a:t>C# </a:t>
            </a:r>
            <a:r>
              <a:rPr lang="ru-RU" dirty="0"/>
              <a:t>является частью платформы </a:t>
            </a:r>
            <a:r>
              <a:rPr lang="en-US" dirty="0" err="1"/>
              <a:t>.Net</a:t>
            </a:r>
            <a:r>
              <a:rPr lang="ru-RU" dirty="0"/>
              <a:t> не будем пока останавливаться на том, что она из себя представляет</a:t>
            </a:r>
            <a:r>
              <a:rPr lang="en-US" dirty="0"/>
              <a:t> </a:t>
            </a:r>
            <a:r>
              <a:rPr lang="ru-RU" dirty="0"/>
              <a:t>и поговорим о среде разработки и основых языковых конструкциях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1053815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Изолировать код относящийся к выполнению или невыполнению условия </a:t>
            </a:r>
            <a:r>
              <a:rPr lang="en-US" dirty="0"/>
              <a:t>condition</a:t>
            </a:r>
            <a:r>
              <a:rPr lang="ru-RU" dirty="0"/>
              <a:t> от основного тела программы, тем самым разбив программу на логические блоки.</a:t>
            </a:r>
          </a:p>
        </p:txBody>
      </p:sp>
      <p:sp>
        <p:nvSpPr>
          <p:cNvPr id="4" name="Slide Number Placeholder 3"/>
          <p:cNvSpPr>
            <a:spLocks noGrp="1"/>
          </p:cNvSpPr>
          <p:nvPr>
            <p:ph type="sldNum" sz="quarter" idx="5"/>
          </p:nvPr>
        </p:nvSpPr>
        <p:spPr/>
        <p:txBody>
          <a:bodyPr/>
          <a:lstStyle/>
          <a:p>
            <a:fld id="{A874FABB-6DBE-47C4-B626-20167906F475}" type="slidenum">
              <a:rPr lang="en-US" smtClean="0"/>
              <a:t>61</a:t>
            </a:fld>
            <a:endParaRPr lang="en-US"/>
          </a:p>
        </p:txBody>
      </p:sp>
    </p:spTree>
    <p:extLst>
      <p:ext uri="{BB962C8B-B14F-4D97-AF65-F5344CB8AC3E}">
        <p14:creationId xmlns:p14="http://schemas.microsoft.com/office/powerpoint/2010/main" val="2752139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изолируем логику для выполненного условия и логику для невыполненного условия от основного тела программы, тем самым разбивая её на модули, которые проще читаются программистом. Не забываем, что компьютер может понять куда более запутанную логику чем программист. Программа должна быть понятна в первую очередь программисту, а уже потом компьютеру.</a:t>
            </a:r>
          </a:p>
        </p:txBody>
      </p:sp>
      <p:sp>
        <p:nvSpPr>
          <p:cNvPr id="4" name="Slide Number Placeholder 3"/>
          <p:cNvSpPr>
            <a:spLocks noGrp="1"/>
          </p:cNvSpPr>
          <p:nvPr>
            <p:ph type="sldNum" sz="quarter" idx="5"/>
          </p:nvPr>
        </p:nvSpPr>
        <p:spPr/>
        <p:txBody>
          <a:bodyPr/>
          <a:lstStyle/>
          <a:p>
            <a:fld id="{A874FABB-6DBE-47C4-B626-20167906F475}" type="slidenum">
              <a:rPr lang="en-US" smtClean="0"/>
              <a:t>62</a:t>
            </a:fld>
            <a:endParaRPr lang="en-US"/>
          </a:p>
        </p:txBody>
      </p:sp>
    </p:spTree>
    <p:extLst>
      <p:ext uri="{BB962C8B-B14F-4D97-AF65-F5344CB8AC3E}">
        <p14:creationId xmlns:p14="http://schemas.microsoft.com/office/powerpoint/2010/main" val="1640990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мы понимаем, ветвление может иметь сколь угодно вложенную структуру. Как вы могли заметить, в рамках разных дочерних контекстов мы можем объявлять переменные с одним и тем же именем, так как они не видят друг друга. По мимо вложенности мы можем пристыковывать к </a:t>
            </a:r>
            <a:r>
              <a:rPr lang="en-US" dirty="0"/>
              <a:t>else</a:t>
            </a:r>
            <a:r>
              <a:rPr lang="ru-RU" dirty="0"/>
              <a:t> дополнительные условия. Такие условия проверяются в порядке следования с верху вниз.</a:t>
            </a:r>
          </a:p>
        </p:txBody>
      </p:sp>
      <p:sp>
        <p:nvSpPr>
          <p:cNvPr id="4" name="Slide Number Placeholder 3"/>
          <p:cNvSpPr>
            <a:spLocks noGrp="1"/>
          </p:cNvSpPr>
          <p:nvPr>
            <p:ph type="sldNum" sz="quarter" idx="5"/>
          </p:nvPr>
        </p:nvSpPr>
        <p:spPr/>
        <p:txBody>
          <a:bodyPr/>
          <a:lstStyle/>
          <a:p>
            <a:fld id="{A874FABB-6DBE-47C4-B626-20167906F475}" type="slidenum">
              <a:rPr lang="en-US" smtClean="0"/>
              <a:t>63</a:t>
            </a:fld>
            <a:endParaRPr lang="en-US"/>
          </a:p>
        </p:txBody>
      </p:sp>
    </p:spTree>
    <p:extLst>
      <p:ext uri="{BB962C8B-B14F-4D97-AF65-F5344CB8AC3E}">
        <p14:creationId xmlns:p14="http://schemas.microsoft.com/office/powerpoint/2010/main" val="5787924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Цикл – это частный случай ветвления: ветвление назад, когда программа при выполнении какого либо условия возвращается к уже выполненному участку кода. Здесь представленны две схемы организации циклов: </a:t>
            </a:r>
          </a:p>
          <a:p>
            <a:pPr marL="171450" indent="-171450">
              <a:buFont typeface="Arial" panose="020B0604020202020204" pitchFamily="34" charset="0"/>
              <a:buChar char="•"/>
            </a:pPr>
            <a:r>
              <a:rPr lang="ru-RU" dirty="0"/>
              <a:t>цикл с постусловием когда действие выполняется в любом случае, а затем условие определяет будет-ли оно повторяться</a:t>
            </a:r>
          </a:p>
          <a:p>
            <a:pPr marL="171450" indent="-171450">
              <a:buFont typeface="Arial" panose="020B0604020202020204" pitchFamily="34" charset="0"/>
              <a:buChar char="•"/>
            </a:pPr>
            <a:r>
              <a:rPr lang="ru-RU" dirty="0"/>
              <a:t>цикл с предусловием, когда действие может и не выполниться впринципе ниразу, если условие вернуло нам </a:t>
            </a:r>
            <a:r>
              <a:rPr lang="en-US" dirty="0"/>
              <a:t>false </a:t>
            </a:r>
            <a:endParaRPr lang="ru-RU" dirty="0"/>
          </a:p>
          <a:p>
            <a:r>
              <a:rPr lang="ru-RU" dirty="0"/>
              <a:t>Как вы понимаете в </a:t>
            </a:r>
            <a:r>
              <a:rPr lang="en-US" dirty="0"/>
              <a:t>C# </a:t>
            </a:r>
            <a:r>
              <a:rPr lang="ru-RU" dirty="0"/>
              <a:t>есть конструкции для обоих случаев.</a:t>
            </a:r>
          </a:p>
        </p:txBody>
      </p:sp>
      <p:sp>
        <p:nvSpPr>
          <p:cNvPr id="4" name="Slide Number Placeholder 3"/>
          <p:cNvSpPr>
            <a:spLocks noGrp="1"/>
          </p:cNvSpPr>
          <p:nvPr>
            <p:ph type="sldNum" sz="quarter" idx="5"/>
          </p:nvPr>
        </p:nvSpPr>
        <p:spPr/>
        <p:txBody>
          <a:bodyPr/>
          <a:lstStyle/>
          <a:p>
            <a:fld id="{A874FABB-6DBE-47C4-B626-20167906F475}" type="slidenum">
              <a:rPr lang="en-US" smtClean="0"/>
              <a:t>64</a:t>
            </a:fld>
            <a:endParaRPr lang="en-US"/>
          </a:p>
        </p:txBody>
      </p:sp>
    </p:spTree>
    <p:extLst>
      <p:ext uri="{BB962C8B-B14F-4D97-AF65-F5344CB8AC3E}">
        <p14:creationId xmlns:p14="http://schemas.microsoft.com/office/powerpoint/2010/main" val="3337249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и в случае с ветвлением, циклы образуют свой дочерний контекст вызова в рамках фигруных скобок</a:t>
            </a:r>
          </a:p>
        </p:txBody>
      </p:sp>
      <p:sp>
        <p:nvSpPr>
          <p:cNvPr id="4" name="Slide Number Placeholder 3"/>
          <p:cNvSpPr>
            <a:spLocks noGrp="1"/>
          </p:cNvSpPr>
          <p:nvPr>
            <p:ph type="sldNum" sz="quarter" idx="5"/>
          </p:nvPr>
        </p:nvSpPr>
        <p:spPr/>
        <p:txBody>
          <a:bodyPr/>
          <a:lstStyle/>
          <a:p>
            <a:fld id="{A874FABB-6DBE-47C4-B626-20167906F475}" type="slidenum">
              <a:rPr lang="en-US" smtClean="0"/>
              <a:t>65</a:t>
            </a:fld>
            <a:endParaRPr lang="en-US"/>
          </a:p>
        </p:txBody>
      </p:sp>
    </p:spTree>
    <p:extLst>
      <p:ext uri="{BB962C8B-B14F-4D97-AF65-F5344CB8AC3E}">
        <p14:creationId xmlns:p14="http://schemas.microsoft.com/office/powerpoint/2010/main" val="3207934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Обратите внимание, объявленная в рамках дочернего контекста переменная </a:t>
            </a:r>
            <a:r>
              <a:rPr lang="en-US" dirty="0"/>
              <a:t>result</a:t>
            </a:r>
            <a:r>
              <a:rPr lang="ru-RU" dirty="0"/>
              <a:t> не видна из основного контекста приложения в ОБОИХ случаях, хотя в случае цикла с постусловием действия внутри фигурных скобок будут выполненны в любом случае. Циклические конструкции создают дочерний контекст в не зависимости от того, будут они выполняться или нет. Объявим </a:t>
            </a:r>
            <a:r>
              <a:rPr lang="en-US" dirty="0"/>
              <a:t>result</a:t>
            </a:r>
            <a:r>
              <a:rPr lang="ru-RU" dirty="0"/>
              <a:t> и починим наш код.</a:t>
            </a:r>
          </a:p>
        </p:txBody>
      </p:sp>
      <p:sp>
        <p:nvSpPr>
          <p:cNvPr id="4" name="Slide Number Placeholder 3"/>
          <p:cNvSpPr>
            <a:spLocks noGrp="1"/>
          </p:cNvSpPr>
          <p:nvPr>
            <p:ph type="sldNum" sz="quarter" idx="5"/>
          </p:nvPr>
        </p:nvSpPr>
        <p:spPr/>
        <p:txBody>
          <a:bodyPr/>
          <a:lstStyle/>
          <a:p>
            <a:fld id="{A874FABB-6DBE-47C4-B626-20167906F475}" type="slidenum">
              <a:rPr lang="en-US" smtClean="0"/>
              <a:t>66</a:t>
            </a:fld>
            <a:endParaRPr lang="en-US"/>
          </a:p>
        </p:txBody>
      </p:sp>
    </p:spTree>
    <p:extLst>
      <p:ext uri="{BB962C8B-B14F-4D97-AF65-F5344CB8AC3E}">
        <p14:creationId xmlns:p14="http://schemas.microsoft.com/office/powerpoint/2010/main" val="3755949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такие конструкции применяются в </a:t>
            </a:r>
            <a:r>
              <a:rPr lang="en-US" dirty="0"/>
              <a:t>C# </a:t>
            </a:r>
            <a:r>
              <a:rPr lang="ru-RU" dirty="0"/>
              <a:t>для простейшей реализации циклов. Мы почти готовы писать нашу первую программу, мы уже понимаем порядок выполнения команд, умеем создавать ветвления и реализовывать циклы. Нам знакомы булевые и математические операции, мы даже умеем соединять строки! Остался последний штрих: как бы нам интегрироваться с вводом выводом? Что бы наша программа умела принимать пользовательские данные и отдавать результат? И тут на помощь нам приходят библиотеки.</a:t>
            </a:r>
          </a:p>
        </p:txBody>
      </p:sp>
      <p:sp>
        <p:nvSpPr>
          <p:cNvPr id="4" name="Slide Number Placeholder 3"/>
          <p:cNvSpPr>
            <a:spLocks noGrp="1"/>
          </p:cNvSpPr>
          <p:nvPr>
            <p:ph type="sldNum" sz="quarter" idx="5"/>
          </p:nvPr>
        </p:nvSpPr>
        <p:spPr/>
        <p:txBody>
          <a:bodyPr/>
          <a:lstStyle/>
          <a:p>
            <a:fld id="{A874FABB-6DBE-47C4-B626-20167906F475}" type="slidenum">
              <a:rPr lang="en-US" smtClean="0"/>
              <a:t>67</a:t>
            </a:fld>
            <a:endParaRPr lang="en-US"/>
          </a:p>
        </p:txBody>
      </p:sp>
    </p:spTree>
    <p:extLst>
      <p:ext uri="{BB962C8B-B14F-4D97-AF65-F5344CB8AC3E}">
        <p14:creationId xmlns:p14="http://schemas.microsoft.com/office/powerpoint/2010/main" val="616390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уже упоминалось ранее для </a:t>
            </a:r>
            <a:r>
              <a:rPr lang="en-US" dirty="0"/>
              <a:t>C# </a:t>
            </a:r>
            <a:r>
              <a:rPr lang="ru-RU" dirty="0"/>
              <a:t>существует множество готовых библиотек. Они предоставляют нам набор готовых компонентов, которые мы можем просто вызвать из написанного нами кода, передать туда необходимые параметры и получить ожидаемый результат. Некоторые библиотеки поставляются непоредственно в комплекте платформы </a:t>
            </a:r>
            <a:r>
              <a:rPr lang="en-US" dirty="0" err="1"/>
              <a:t>.Net</a:t>
            </a:r>
            <a:r>
              <a:rPr lang="en-US" dirty="0"/>
              <a:t> </a:t>
            </a:r>
            <a:r>
              <a:rPr lang="ru-RU" dirty="0"/>
              <a:t>и могут использоваться сразу, другие мы можем скачать в виде </a:t>
            </a:r>
            <a:r>
              <a:rPr lang="en-US" dirty="0" err="1"/>
              <a:t>nuget</a:t>
            </a:r>
            <a:r>
              <a:rPr lang="en-US" dirty="0"/>
              <a:t> </a:t>
            </a:r>
            <a:r>
              <a:rPr lang="ru-RU" dirty="0"/>
              <a:t>пакетов, так же мы можем написать библиотеку самостоятельно. В рамках данной лекциии мы будем работать со стандартной библиотекой обеспечивающей нам доступ к консоле ввода\вывода.</a:t>
            </a:r>
          </a:p>
        </p:txBody>
      </p:sp>
      <p:sp>
        <p:nvSpPr>
          <p:cNvPr id="4" name="Slide Number Placeholder 3"/>
          <p:cNvSpPr>
            <a:spLocks noGrp="1"/>
          </p:cNvSpPr>
          <p:nvPr>
            <p:ph type="sldNum" sz="quarter" idx="5"/>
          </p:nvPr>
        </p:nvSpPr>
        <p:spPr/>
        <p:txBody>
          <a:bodyPr/>
          <a:lstStyle/>
          <a:p>
            <a:fld id="{A874FABB-6DBE-47C4-B626-20167906F475}" type="slidenum">
              <a:rPr lang="en-US" smtClean="0"/>
              <a:t>68</a:t>
            </a:fld>
            <a:endParaRPr lang="en-US"/>
          </a:p>
        </p:txBody>
      </p:sp>
    </p:spTree>
    <p:extLst>
      <p:ext uri="{BB962C8B-B14F-4D97-AF65-F5344CB8AC3E}">
        <p14:creationId xmlns:p14="http://schemas.microsoft.com/office/powerpoint/2010/main" val="28766582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Прежде чем мы сможем воспользоваться компонентами библиотеки её необходимо подключить. Так как мы будем использовать стандартную библиотеку, то она уже подключенна! В меню </a:t>
            </a:r>
            <a:r>
              <a:rPr lang="en-US" dirty="0"/>
              <a:t>View </a:t>
            </a:r>
            <a:r>
              <a:rPr lang="ru-RU" dirty="0"/>
              <a:t>верхней панели вижуал студии выбираем окно солюшен эксплорера. Именно там надо искать его, если случайно закрыли. Он открывается в с левой стороны: находим там наше приложение и раскрываем вкладку зависимости.</a:t>
            </a:r>
            <a:r>
              <a:rPr lang="en-US" dirty="0"/>
              <a:t> </a:t>
            </a:r>
            <a:r>
              <a:rPr lang="ru-RU" dirty="0"/>
              <a:t>В этой вкладке живут все ссылки на подключаемые библиотеки, не важно, стандартные они, скаченные из интернета или написанные нами самими.</a:t>
            </a:r>
          </a:p>
          <a:p>
            <a:r>
              <a:rPr lang="ru-RU" dirty="0"/>
              <a:t>Внутри мы видим только один пакет </a:t>
            </a:r>
            <a:r>
              <a:rPr lang="en-US" dirty="0"/>
              <a:t>SDK </a:t>
            </a:r>
            <a:r>
              <a:rPr lang="ru-RU" dirty="0"/>
              <a:t>содержащий стандартную для </a:t>
            </a:r>
            <a:r>
              <a:rPr lang="en-US" dirty="0" err="1"/>
              <a:t>.Net</a:t>
            </a:r>
            <a:r>
              <a:rPr lang="en-US" dirty="0"/>
              <a:t> Core </a:t>
            </a:r>
            <a:r>
              <a:rPr lang="ru-RU" dirty="0"/>
              <a:t>библиотеку</a:t>
            </a:r>
            <a:r>
              <a:rPr lang="en-US" dirty="0"/>
              <a:t>. </a:t>
            </a:r>
            <a:r>
              <a:rPr lang="ru-RU" dirty="0"/>
              <a:t>Которая, в свою очередь, включает в себя огромный пакет компонетнов. Нужный нам компонент находится в пространстве имен </a:t>
            </a:r>
            <a:r>
              <a:rPr lang="en-US" dirty="0"/>
              <a:t>System</a:t>
            </a:r>
            <a:r>
              <a:rPr lang="ru-RU" dirty="0"/>
              <a:t> в классе </a:t>
            </a:r>
            <a:r>
              <a:rPr lang="en-US" dirty="0"/>
              <a:t>Console </a:t>
            </a:r>
            <a:r>
              <a:rPr lang="ru-RU" dirty="0"/>
              <a:t>и называется </a:t>
            </a:r>
            <a:r>
              <a:rPr lang="en-US" dirty="0"/>
              <a:t>WriteLine</a:t>
            </a:r>
            <a:r>
              <a:rPr lang="ru-RU" dirty="0"/>
              <a:t> так и пишем:</a:t>
            </a:r>
          </a:p>
        </p:txBody>
      </p:sp>
      <p:sp>
        <p:nvSpPr>
          <p:cNvPr id="4" name="Slide Number Placeholder 3"/>
          <p:cNvSpPr>
            <a:spLocks noGrp="1"/>
          </p:cNvSpPr>
          <p:nvPr>
            <p:ph type="sldNum" sz="quarter" idx="5"/>
          </p:nvPr>
        </p:nvSpPr>
        <p:spPr/>
        <p:txBody>
          <a:bodyPr/>
          <a:lstStyle/>
          <a:p>
            <a:fld id="{A874FABB-6DBE-47C4-B626-20167906F475}" type="slidenum">
              <a:rPr lang="en-US" smtClean="0"/>
              <a:t>69</a:t>
            </a:fld>
            <a:endParaRPr lang="en-US"/>
          </a:p>
        </p:txBody>
      </p:sp>
    </p:spTree>
    <p:extLst>
      <p:ext uri="{BB962C8B-B14F-4D97-AF65-F5344CB8AC3E}">
        <p14:creationId xmlns:p14="http://schemas.microsoft.com/office/powerpoint/2010/main" val="429229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System.Console.WriteLine</a:t>
            </a:r>
            <a:r>
              <a:rPr lang="en-US" dirty="0"/>
              <a:t>(“</a:t>
            </a:r>
            <a:r>
              <a:rPr lang="ru-RU" dirty="0"/>
              <a:t>сообщение</a:t>
            </a:r>
            <a:r>
              <a:rPr lang="en-US" dirty="0"/>
              <a:t>”)</a:t>
            </a:r>
            <a:r>
              <a:rPr lang="ru-RU" dirty="0"/>
              <a:t> здесь </a:t>
            </a:r>
            <a:r>
              <a:rPr lang="en-US" dirty="0"/>
              <a:t>System</a:t>
            </a:r>
            <a:r>
              <a:rPr lang="ru-RU" dirty="0"/>
              <a:t> – это пространство имен в котором находится статический класс </a:t>
            </a:r>
            <a:r>
              <a:rPr lang="en-US" dirty="0"/>
              <a:t>Console</a:t>
            </a:r>
            <a:r>
              <a:rPr lang="ru-RU" dirty="0"/>
              <a:t> у которого мы вызываем метод </a:t>
            </a:r>
            <a:r>
              <a:rPr lang="en-US" dirty="0"/>
              <a:t>WriteLine</a:t>
            </a:r>
            <a:r>
              <a:rPr lang="ru-RU" dirty="0"/>
              <a:t>. Сложно? Не перживайте, на следующей лекции мы подробно разберем что такое все эти классы и методы. Сейчас сосредоточимся на пространстве имен. В нашем приложении, которое вы пока не видите целиком, тоже есть пространство имен, вот оно. Пространства имен нужны для того, что бы при построении дерева зависимостей которые мывидели на слайде ранее мы могли однозначно классифицировать любой объект. В рамках нашего приложения мы можем создать сслку на пространство имен </a:t>
            </a:r>
            <a:r>
              <a:rPr lang="en-US" dirty="0"/>
              <a:t>System</a:t>
            </a:r>
            <a:r>
              <a:rPr lang="ru-RU" dirty="0"/>
              <a:t>, что бы не писать его каждый раз при обращении к классу консоль.</a:t>
            </a:r>
          </a:p>
        </p:txBody>
      </p:sp>
      <p:sp>
        <p:nvSpPr>
          <p:cNvPr id="4" name="Slide Number Placeholder 3"/>
          <p:cNvSpPr>
            <a:spLocks noGrp="1"/>
          </p:cNvSpPr>
          <p:nvPr>
            <p:ph type="sldNum" sz="quarter" idx="5"/>
          </p:nvPr>
        </p:nvSpPr>
        <p:spPr/>
        <p:txBody>
          <a:bodyPr/>
          <a:lstStyle/>
          <a:p>
            <a:fld id="{A874FABB-6DBE-47C4-B626-20167906F475}" type="slidenum">
              <a:rPr lang="en-US" smtClean="0"/>
              <a:t>70</a:t>
            </a:fld>
            <a:endParaRPr lang="en-US"/>
          </a:p>
        </p:txBody>
      </p:sp>
    </p:spTree>
    <p:extLst>
      <p:ext uri="{BB962C8B-B14F-4D97-AF65-F5344CB8AC3E}">
        <p14:creationId xmlns:p14="http://schemas.microsoft.com/office/powerpoint/2010/main" val="32408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самого начала, нам нужна срада разработки, да можно писать код в блокноте, а затем компилировать из командной строки, но мы же хотим удобства, современные программы и так досттаочно сложны, давайте сразу использовать подходящие инструменты. Заходим в гугл и набираем вижуал студия, переходим по ссылке.</a:t>
            </a:r>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48132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теперь нам не нужно писать систем перед тем. Как обратиться к классу </a:t>
            </a:r>
            <a:r>
              <a:rPr lang="en-US" dirty="0"/>
              <a:t>Console.</a:t>
            </a:r>
            <a:r>
              <a:rPr lang="ru-RU" dirty="0"/>
              <a:t> Хорошо, мы научились обращаться к компонентам встроенных библиотек, но остается вопрос, откуда я узнал про метод </a:t>
            </a:r>
            <a:r>
              <a:rPr lang="en-US" dirty="0"/>
              <a:t>WriteLine</a:t>
            </a:r>
            <a:r>
              <a:rPr lang="ru-RU" dirty="0"/>
              <a:t>? И о том, что ему нужно передавать?</a:t>
            </a:r>
          </a:p>
        </p:txBody>
      </p:sp>
      <p:sp>
        <p:nvSpPr>
          <p:cNvPr id="4" name="Slide Number Placeholder 3"/>
          <p:cNvSpPr>
            <a:spLocks noGrp="1"/>
          </p:cNvSpPr>
          <p:nvPr>
            <p:ph type="sldNum" sz="quarter" idx="5"/>
          </p:nvPr>
        </p:nvSpPr>
        <p:spPr/>
        <p:txBody>
          <a:bodyPr/>
          <a:lstStyle/>
          <a:p>
            <a:fld id="{A874FABB-6DBE-47C4-B626-20167906F475}" type="slidenum">
              <a:rPr lang="en-US" smtClean="0"/>
              <a:t>71</a:t>
            </a:fld>
            <a:endParaRPr lang="en-US"/>
          </a:p>
        </p:txBody>
      </p:sp>
    </p:spTree>
    <p:extLst>
      <p:ext uri="{BB962C8B-B14F-4D97-AF65-F5344CB8AC3E}">
        <p14:creationId xmlns:p14="http://schemas.microsoft.com/office/powerpoint/2010/main" val="2885223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Я просто написал </a:t>
            </a:r>
            <a:r>
              <a:rPr lang="en-US" dirty="0"/>
              <a:t>Console</a:t>
            </a:r>
            <a:r>
              <a:rPr lang="ru-RU" dirty="0"/>
              <a:t> и поставил точку, а затем, </a:t>
            </a:r>
            <a:r>
              <a:rPr lang="en-US" dirty="0"/>
              <a:t>Visual Studio</a:t>
            </a:r>
            <a:r>
              <a:rPr lang="ru-RU" dirty="0"/>
              <a:t> выдала мне вот эту прекрасную подсказку в которой содержаля полный список всех методов, свойств и событий доступных для обращения у класса консоль. Более того, выбрав соответствующий компонент я вижу его описание, список параметров и число перегрузок! Справочная информация за которой не надо лезть в глубины </a:t>
            </a:r>
            <a:r>
              <a:rPr lang="en-US" dirty="0"/>
              <a:t>MSDN</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72</a:t>
            </a:fld>
            <a:endParaRPr lang="en-US"/>
          </a:p>
        </p:txBody>
      </p:sp>
    </p:spTree>
    <p:extLst>
      <p:ext uri="{BB962C8B-B14F-4D97-AF65-F5344CB8AC3E}">
        <p14:creationId xmlns:p14="http://schemas.microsoft.com/office/powerpoint/2010/main" val="2994813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с вами прошли непростой путь, от самых общих понятий о программировании мы перешли к конкретному языку и его возможностям. На этом слайде я оставил ссылки на  </a:t>
            </a:r>
            <a:r>
              <a:rPr lang="en-US" dirty="0"/>
              <a:t>MSDN </a:t>
            </a:r>
            <a:r>
              <a:rPr lang="ru-RU" dirty="0"/>
              <a:t>где вы сможете подробнее познакомиться со спецификацией </a:t>
            </a:r>
            <a:r>
              <a:rPr lang="en-US" dirty="0"/>
              <a:t>C#</a:t>
            </a:r>
            <a:r>
              <a:rPr lang="ru-RU" dirty="0"/>
              <a:t>.</a:t>
            </a:r>
            <a:r>
              <a:rPr lang="en-US" dirty="0"/>
              <a:t> </a:t>
            </a:r>
            <a:r>
              <a:rPr lang="ru-RU" dirty="0"/>
              <a:t>Давайте посмотрим как выглядит реальная программа на этом языке.</a:t>
            </a:r>
          </a:p>
        </p:txBody>
      </p:sp>
      <p:sp>
        <p:nvSpPr>
          <p:cNvPr id="4" name="Slide Number Placeholder 3"/>
          <p:cNvSpPr>
            <a:spLocks noGrp="1"/>
          </p:cNvSpPr>
          <p:nvPr>
            <p:ph type="sldNum" sz="quarter" idx="5"/>
          </p:nvPr>
        </p:nvSpPr>
        <p:spPr/>
        <p:txBody>
          <a:bodyPr/>
          <a:lstStyle/>
          <a:p>
            <a:fld id="{A874FABB-6DBE-47C4-B626-20167906F475}" type="slidenum">
              <a:rPr lang="en-US" smtClean="0"/>
              <a:t>73</a:t>
            </a:fld>
            <a:endParaRPr lang="en-US"/>
          </a:p>
        </p:txBody>
      </p:sp>
    </p:spTree>
    <p:extLst>
      <p:ext uri="{BB962C8B-B14F-4D97-AF65-F5344CB8AC3E}">
        <p14:creationId xmlns:p14="http://schemas.microsoft.com/office/powerpoint/2010/main" val="1254782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Помните нашу первую программу? Тот самый </a:t>
            </a:r>
            <a:r>
              <a:rPr lang="en-US" dirty="0"/>
              <a:t>Hello World </a:t>
            </a:r>
            <a:r>
              <a:rPr lang="ru-RU" dirty="0"/>
              <a:t>который за нас сгенерировала </a:t>
            </a:r>
            <a:r>
              <a:rPr lang="en-US" dirty="0"/>
              <a:t>Visual Studio</a:t>
            </a:r>
            <a:r>
              <a:rPr lang="ru-RU" dirty="0"/>
              <a:t>? Давайте присмотримся к ней повнимательнее.</a:t>
            </a:r>
          </a:p>
        </p:txBody>
      </p:sp>
      <p:sp>
        <p:nvSpPr>
          <p:cNvPr id="4" name="Slide Number Placeholder 3"/>
          <p:cNvSpPr>
            <a:spLocks noGrp="1"/>
          </p:cNvSpPr>
          <p:nvPr>
            <p:ph type="sldNum" sz="quarter" idx="5"/>
          </p:nvPr>
        </p:nvSpPr>
        <p:spPr/>
        <p:txBody>
          <a:bodyPr/>
          <a:lstStyle/>
          <a:p>
            <a:fld id="{A874FABB-6DBE-47C4-B626-20167906F475}" type="slidenum">
              <a:rPr lang="en-US" smtClean="0"/>
              <a:t>74</a:t>
            </a:fld>
            <a:endParaRPr lang="en-US"/>
          </a:p>
        </p:txBody>
      </p:sp>
    </p:spTree>
    <p:extLst>
      <p:ext uri="{BB962C8B-B14F-4D97-AF65-F5344CB8AC3E}">
        <p14:creationId xmlns:p14="http://schemas.microsoft.com/office/powerpoint/2010/main" val="26270605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список зависимостей, вот объявленно использование пространства имен систем, а вот обращение к объекту класса </a:t>
            </a:r>
            <a:r>
              <a:rPr lang="en-US" dirty="0"/>
              <a:t>Console </a:t>
            </a:r>
            <a:r>
              <a:rPr lang="ru-RU" dirty="0"/>
              <a:t>и вызов метода </a:t>
            </a:r>
            <a:r>
              <a:rPr lang="en-US" dirty="0"/>
              <a:t>WriteLine</a:t>
            </a:r>
            <a:r>
              <a:rPr lang="ru-RU" dirty="0"/>
              <a:t> в который переданна строка привет мир. Давайте вынесем эту строку в отдельную переменную.</a:t>
            </a:r>
          </a:p>
        </p:txBody>
      </p:sp>
      <p:sp>
        <p:nvSpPr>
          <p:cNvPr id="4" name="Slide Number Placeholder 3"/>
          <p:cNvSpPr>
            <a:spLocks noGrp="1"/>
          </p:cNvSpPr>
          <p:nvPr>
            <p:ph type="sldNum" sz="quarter" idx="5"/>
          </p:nvPr>
        </p:nvSpPr>
        <p:spPr/>
        <p:txBody>
          <a:bodyPr/>
          <a:lstStyle/>
          <a:p>
            <a:fld id="{A874FABB-6DBE-47C4-B626-20167906F475}" type="slidenum">
              <a:rPr lang="en-US" smtClean="0"/>
              <a:t>75</a:t>
            </a:fld>
            <a:endParaRPr lang="en-US"/>
          </a:p>
        </p:txBody>
      </p:sp>
    </p:spTree>
    <p:extLst>
      <p:ext uri="{BB962C8B-B14F-4D97-AF65-F5344CB8AC3E}">
        <p14:creationId xmlns:p14="http://schemas.microsoft.com/office/powerpoint/2010/main" val="28700950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Добавим счетик и цикл.</a:t>
            </a:r>
          </a:p>
        </p:txBody>
      </p:sp>
      <p:sp>
        <p:nvSpPr>
          <p:cNvPr id="4" name="Slide Number Placeholder 3"/>
          <p:cNvSpPr>
            <a:spLocks noGrp="1"/>
          </p:cNvSpPr>
          <p:nvPr>
            <p:ph type="sldNum" sz="quarter" idx="5"/>
          </p:nvPr>
        </p:nvSpPr>
        <p:spPr/>
        <p:txBody>
          <a:bodyPr/>
          <a:lstStyle/>
          <a:p>
            <a:fld id="{A874FABB-6DBE-47C4-B626-20167906F475}" type="slidenum">
              <a:rPr lang="en-US" smtClean="0"/>
              <a:t>76</a:t>
            </a:fld>
            <a:endParaRPr lang="en-US"/>
          </a:p>
        </p:txBody>
      </p:sp>
    </p:spTree>
    <p:extLst>
      <p:ext uri="{BB962C8B-B14F-4D97-AF65-F5344CB8AC3E}">
        <p14:creationId xmlns:p14="http://schemas.microsoft.com/office/powerpoint/2010/main" val="38753102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Запустим программу.</a:t>
            </a:r>
          </a:p>
        </p:txBody>
      </p:sp>
      <p:sp>
        <p:nvSpPr>
          <p:cNvPr id="4" name="Slide Number Placeholder 3"/>
          <p:cNvSpPr>
            <a:spLocks noGrp="1"/>
          </p:cNvSpPr>
          <p:nvPr>
            <p:ph type="sldNum" sz="quarter" idx="5"/>
          </p:nvPr>
        </p:nvSpPr>
        <p:spPr/>
        <p:txBody>
          <a:bodyPr/>
          <a:lstStyle/>
          <a:p>
            <a:fld id="{A874FABB-6DBE-47C4-B626-20167906F475}" type="slidenum">
              <a:rPr lang="en-US" smtClean="0"/>
              <a:t>77</a:t>
            </a:fld>
            <a:endParaRPr lang="en-US"/>
          </a:p>
        </p:txBody>
      </p:sp>
    </p:spTree>
    <p:extLst>
      <p:ext uri="{BB962C8B-B14F-4D97-AF65-F5344CB8AC3E}">
        <p14:creationId xmlns:p14="http://schemas.microsoft.com/office/powerpoint/2010/main" val="2832633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мы видим, всё отлично работает. Условие </a:t>
            </a:r>
            <a:r>
              <a:rPr lang="en-US" dirty="0"/>
              <a:t>count </a:t>
            </a:r>
            <a:r>
              <a:rPr lang="ru-RU" dirty="0"/>
              <a:t>меньше 10 успешно выводит программу из цикла, а что если присвить это условие перменной? Давайте посмотри.</a:t>
            </a:r>
          </a:p>
        </p:txBody>
      </p:sp>
      <p:sp>
        <p:nvSpPr>
          <p:cNvPr id="4" name="Slide Number Placeholder 3"/>
          <p:cNvSpPr>
            <a:spLocks noGrp="1"/>
          </p:cNvSpPr>
          <p:nvPr>
            <p:ph type="sldNum" sz="quarter" idx="5"/>
          </p:nvPr>
        </p:nvSpPr>
        <p:spPr/>
        <p:txBody>
          <a:bodyPr/>
          <a:lstStyle/>
          <a:p>
            <a:fld id="{A874FABB-6DBE-47C4-B626-20167906F475}" type="slidenum">
              <a:rPr lang="en-US" smtClean="0"/>
              <a:t>78</a:t>
            </a:fld>
            <a:endParaRPr lang="en-US"/>
          </a:p>
        </p:txBody>
      </p:sp>
    </p:spTree>
    <p:extLst>
      <p:ext uri="{BB962C8B-B14F-4D97-AF65-F5344CB8AC3E}">
        <p14:creationId xmlns:p14="http://schemas.microsoft.com/office/powerpoint/2010/main" val="30411518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объявляем перменную</a:t>
            </a:r>
            <a:r>
              <a:rPr lang="en-US" dirty="0"/>
              <a:t> condition</a:t>
            </a:r>
            <a:r>
              <a:rPr lang="ru-RU" dirty="0"/>
              <a:t>, инициализируем её результатом выполнения оператора сравнения и передаем в цикл. Казалось бы, все впорядке, запускаем.</a:t>
            </a:r>
          </a:p>
        </p:txBody>
      </p:sp>
      <p:sp>
        <p:nvSpPr>
          <p:cNvPr id="4" name="Slide Number Placeholder 3"/>
          <p:cNvSpPr>
            <a:spLocks noGrp="1"/>
          </p:cNvSpPr>
          <p:nvPr>
            <p:ph type="sldNum" sz="quarter" idx="5"/>
          </p:nvPr>
        </p:nvSpPr>
        <p:spPr/>
        <p:txBody>
          <a:bodyPr/>
          <a:lstStyle/>
          <a:p>
            <a:fld id="{A874FABB-6DBE-47C4-B626-20167906F475}" type="slidenum">
              <a:rPr lang="en-US" smtClean="0"/>
              <a:t>79</a:t>
            </a:fld>
            <a:endParaRPr lang="en-US"/>
          </a:p>
        </p:txBody>
      </p:sp>
    </p:spTree>
    <p:extLst>
      <p:ext uri="{BB962C8B-B14F-4D97-AF65-F5344CB8AC3E}">
        <p14:creationId xmlns:p14="http://schemas.microsoft.com/office/powerpoint/2010/main" val="370949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происходит вот что, на экране диагностики видно, что программа работает: память выделяется, процессор исправно выполняет иструкции, но консоль пустая. Наверное что-то пошло нетак. Как бы нам узнать что именно? </a:t>
            </a:r>
          </a:p>
        </p:txBody>
      </p:sp>
      <p:sp>
        <p:nvSpPr>
          <p:cNvPr id="4" name="Slide Number Placeholder 3"/>
          <p:cNvSpPr>
            <a:spLocks noGrp="1"/>
          </p:cNvSpPr>
          <p:nvPr>
            <p:ph type="sldNum" sz="quarter" idx="5"/>
          </p:nvPr>
        </p:nvSpPr>
        <p:spPr/>
        <p:txBody>
          <a:bodyPr/>
          <a:lstStyle/>
          <a:p>
            <a:fld id="{A874FABB-6DBE-47C4-B626-20167906F475}" type="slidenum">
              <a:rPr lang="en-US" smtClean="0"/>
              <a:t>80</a:t>
            </a:fld>
            <a:endParaRPr lang="en-US"/>
          </a:p>
        </p:txBody>
      </p:sp>
    </p:spTree>
    <p:extLst>
      <p:ext uri="{BB962C8B-B14F-4D97-AF65-F5344CB8AC3E}">
        <p14:creationId xmlns:p14="http://schemas.microsoft.com/office/powerpoint/2010/main" val="1656558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она, ждет нас. Кликаем скачать, и наслаждаемся опросником и туториалом, запускаем скачанный файл и он устанавливает нам установщик, дада, мы скачали пакет который распаковывается в установщик:</a:t>
            </a:r>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11529738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Судя по тому, что компилятор не ругается на нашу программу – ошибка не в синтаксисе, все конструкции мы использовали верно. Значит дело в самой логике, как бы нам посмотреть что там на самом деле происходит во время выполнения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81</a:t>
            </a:fld>
            <a:endParaRPr lang="en-US"/>
          </a:p>
        </p:txBody>
      </p:sp>
    </p:spTree>
    <p:extLst>
      <p:ext uri="{BB962C8B-B14F-4D97-AF65-F5344CB8AC3E}">
        <p14:creationId xmlns:p14="http://schemas.microsoft.com/office/powerpoint/2010/main" val="21179357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тут нам на помощь приходят точки остановки. Обратите внимание вот сюда, левее нумерации строк, это не просто полоса для красоты сбоку. Это панель для точек остановки. Достаточно кликнуть мышкой на этой панели напротив той строчки кода, в которой мы можем разместить точку остановки и она появится. Поставим их на лини и 13 где мы объявили и проинициализировали переменную кондишен, вдруг с ней что нетак? И внутри цикла на точке 17-ть.</a:t>
            </a:r>
          </a:p>
        </p:txBody>
      </p:sp>
      <p:sp>
        <p:nvSpPr>
          <p:cNvPr id="4" name="Slide Number Placeholder 3"/>
          <p:cNvSpPr>
            <a:spLocks noGrp="1"/>
          </p:cNvSpPr>
          <p:nvPr>
            <p:ph type="sldNum" sz="quarter" idx="5"/>
          </p:nvPr>
        </p:nvSpPr>
        <p:spPr/>
        <p:txBody>
          <a:bodyPr/>
          <a:lstStyle/>
          <a:p>
            <a:fld id="{A874FABB-6DBE-47C4-B626-20167906F475}" type="slidenum">
              <a:rPr lang="en-US" smtClean="0"/>
              <a:t>82</a:t>
            </a:fld>
            <a:endParaRPr lang="en-US"/>
          </a:p>
        </p:txBody>
      </p:sp>
    </p:spTree>
    <p:extLst>
      <p:ext uri="{BB962C8B-B14F-4D97-AF65-F5344CB8AC3E}">
        <p14:creationId xmlns:p14="http://schemas.microsoft.com/office/powerpoint/2010/main" val="27468099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Обратите внимание, помимо красной точки. Студия выделила ту область кода, в которую мы попадем при остановке выполнения программы. А непосредственно в момент простановки, мы видим сообщение о том, где именно в программе находится проставляемая точка и получаем доступ к её настройке. О настройке точек останова речь пойдет позже. Пержде чем запустить программу с точками останова, пару слов о режимах запуска:</a:t>
            </a:r>
          </a:p>
        </p:txBody>
      </p:sp>
      <p:sp>
        <p:nvSpPr>
          <p:cNvPr id="4" name="Slide Number Placeholder 3"/>
          <p:cNvSpPr>
            <a:spLocks noGrp="1"/>
          </p:cNvSpPr>
          <p:nvPr>
            <p:ph type="sldNum" sz="quarter" idx="5"/>
          </p:nvPr>
        </p:nvSpPr>
        <p:spPr/>
        <p:txBody>
          <a:bodyPr/>
          <a:lstStyle/>
          <a:p>
            <a:fld id="{A874FABB-6DBE-47C4-B626-20167906F475}" type="slidenum">
              <a:rPr lang="en-US" smtClean="0"/>
              <a:t>83</a:t>
            </a:fld>
            <a:endParaRPr lang="en-US"/>
          </a:p>
        </p:txBody>
      </p:sp>
    </p:spTree>
    <p:extLst>
      <p:ext uri="{BB962C8B-B14F-4D97-AF65-F5344CB8AC3E}">
        <p14:creationId xmlns:p14="http://schemas.microsoft.com/office/powerpoint/2010/main" val="22232989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верхней панели. Рядом с зеленым треугольником через который мы запускаем приложение, есть перечисление возможных режимов запуска, давайте откроим его и посмотри что там внутри.</a:t>
            </a:r>
          </a:p>
        </p:txBody>
      </p:sp>
      <p:sp>
        <p:nvSpPr>
          <p:cNvPr id="4" name="Slide Number Placeholder 3"/>
          <p:cNvSpPr>
            <a:spLocks noGrp="1"/>
          </p:cNvSpPr>
          <p:nvPr>
            <p:ph type="sldNum" sz="quarter" idx="5"/>
          </p:nvPr>
        </p:nvSpPr>
        <p:spPr/>
        <p:txBody>
          <a:bodyPr/>
          <a:lstStyle/>
          <a:p>
            <a:fld id="{A874FABB-6DBE-47C4-B626-20167906F475}" type="slidenum">
              <a:rPr lang="en-US" smtClean="0"/>
              <a:t>84</a:t>
            </a:fld>
            <a:endParaRPr lang="en-US"/>
          </a:p>
        </p:txBody>
      </p:sp>
    </p:spTree>
    <p:extLst>
      <p:ext uri="{BB962C8B-B14F-4D97-AF65-F5344CB8AC3E}">
        <p14:creationId xmlns:p14="http://schemas.microsoft.com/office/powerpoint/2010/main" val="2248587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Дебаг, релиз и менеджер конфигураций. Здесь мы можем выбрать тип сборки, который будет создан и запущен в момент нажатия зеленого треугольника. Подробнее о сборках поговорим дальше. Пока просто запомним, что в дебаг сборке точки останова сработают, а в релизной нет. Выбираем дебаг и собираем нашу программу в отладочной сборке.</a:t>
            </a:r>
          </a:p>
        </p:txBody>
      </p:sp>
      <p:sp>
        <p:nvSpPr>
          <p:cNvPr id="4" name="Slide Number Placeholder 3"/>
          <p:cNvSpPr>
            <a:spLocks noGrp="1"/>
          </p:cNvSpPr>
          <p:nvPr>
            <p:ph type="sldNum" sz="quarter" idx="5"/>
          </p:nvPr>
        </p:nvSpPr>
        <p:spPr/>
        <p:txBody>
          <a:bodyPr/>
          <a:lstStyle/>
          <a:p>
            <a:fld id="{A874FABB-6DBE-47C4-B626-20167906F475}" type="slidenum">
              <a:rPr lang="en-US" smtClean="0"/>
              <a:t>85</a:t>
            </a:fld>
            <a:endParaRPr lang="en-US"/>
          </a:p>
        </p:txBody>
      </p:sp>
    </p:spTree>
    <p:extLst>
      <p:ext uri="{BB962C8B-B14F-4D97-AF65-F5344CB8AC3E}">
        <p14:creationId xmlns:p14="http://schemas.microsoft.com/office/powerpoint/2010/main" val="32805973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Срабатывает первая точка останова, наводим мышку на переменную </a:t>
            </a:r>
            <a:r>
              <a:rPr lang="en-US" dirty="0"/>
              <a:t>count </a:t>
            </a:r>
            <a:r>
              <a:rPr lang="ru-RU" dirty="0"/>
              <a:t>и видим её значение:</a:t>
            </a:r>
          </a:p>
        </p:txBody>
      </p:sp>
      <p:sp>
        <p:nvSpPr>
          <p:cNvPr id="4" name="Slide Number Placeholder 3"/>
          <p:cNvSpPr>
            <a:spLocks noGrp="1"/>
          </p:cNvSpPr>
          <p:nvPr>
            <p:ph type="sldNum" sz="quarter" idx="5"/>
          </p:nvPr>
        </p:nvSpPr>
        <p:spPr/>
        <p:txBody>
          <a:bodyPr/>
          <a:lstStyle/>
          <a:p>
            <a:fld id="{A874FABB-6DBE-47C4-B626-20167906F475}" type="slidenum">
              <a:rPr lang="en-US" smtClean="0"/>
              <a:t>86</a:t>
            </a:fld>
            <a:endParaRPr lang="en-US"/>
          </a:p>
        </p:txBody>
      </p:sp>
    </p:spTree>
    <p:extLst>
      <p:ext uri="{BB962C8B-B14F-4D97-AF65-F5344CB8AC3E}">
        <p14:creationId xmlns:p14="http://schemas.microsoft.com/office/powerpoint/2010/main" val="23945251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Ноль, ноль меньше 10ти значит переменная </a:t>
            </a:r>
            <a:r>
              <a:rPr lang="en-US" dirty="0"/>
              <a:t>condition</a:t>
            </a:r>
            <a:r>
              <a:rPr lang="ru-RU" dirty="0"/>
              <a:t> должна быть проинициализированна значением </a:t>
            </a:r>
            <a:r>
              <a:rPr lang="en-US" dirty="0"/>
              <a:t>true, </a:t>
            </a:r>
            <a:r>
              <a:rPr lang="ru-RU" dirty="0"/>
              <a:t>наведем на неё мышь и узнаем значение.</a:t>
            </a:r>
          </a:p>
        </p:txBody>
      </p:sp>
      <p:sp>
        <p:nvSpPr>
          <p:cNvPr id="4" name="Slide Number Placeholder 3"/>
          <p:cNvSpPr>
            <a:spLocks noGrp="1"/>
          </p:cNvSpPr>
          <p:nvPr>
            <p:ph type="sldNum" sz="quarter" idx="5"/>
          </p:nvPr>
        </p:nvSpPr>
        <p:spPr/>
        <p:txBody>
          <a:bodyPr/>
          <a:lstStyle/>
          <a:p>
            <a:fld id="{A874FABB-6DBE-47C4-B626-20167906F475}" type="slidenum">
              <a:rPr lang="en-US" smtClean="0"/>
              <a:t>87</a:t>
            </a:fld>
            <a:endParaRPr lang="en-US"/>
          </a:p>
        </p:txBody>
      </p:sp>
    </p:spTree>
    <p:extLst>
      <p:ext uri="{BB962C8B-B14F-4D97-AF65-F5344CB8AC3E}">
        <p14:creationId xmlns:p14="http://schemas.microsoft.com/office/powerpoint/2010/main" val="16313484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вот и нет! </a:t>
            </a:r>
            <a:r>
              <a:rPr lang="en-US" dirty="0"/>
              <a:t>condition</a:t>
            </a:r>
            <a:r>
              <a:rPr lang="ru-RU" dirty="0"/>
              <a:t> выдает </a:t>
            </a:r>
            <a:r>
              <a:rPr lang="en-US" dirty="0"/>
              <a:t>false</a:t>
            </a:r>
            <a:r>
              <a:rPr lang="ru-RU" dirty="0"/>
              <a:t> по крайней мере на данный момент, в чем же дело? Ноль же явно меньше 10ти? Дело в том, что точка останова сработала ДО того как отработал оператор присваивания, а поумолчанию значение для всех перменных булевого типа </a:t>
            </a:r>
            <a:r>
              <a:rPr lang="en-US" dirty="0"/>
              <a:t>false</a:t>
            </a:r>
            <a:r>
              <a:rPr lang="ru-RU" dirty="0"/>
              <a:t>. Мы остановились до того, как </a:t>
            </a:r>
            <a:r>
              <a:rPr lang="en-US" dirty="0"/>
              <a:t>condition</a:t>
            </a:r>
            <a:r>
              <a:rPr lang="ru-RU" dirty="0"/>
              <a:t> получит свое значение. Что ж, давайте двинимся на шаг вперед, и посмотрим.</a:t>
            </a:r>
          </a:p>
        </p:txBody>
      </p:sp>
      <p:sp>
        <p:nvSpPr>
          <p:cNvPr id="4" name="Slide Number Placeholder 3"/>
          <p:cNvSpPr>
            <a:spLocks noGrp="1"/>
          </p:cNvSpPr>
          <p:nvPr>
            <p:ph type="sldNum" sz="quarter" idx="5"/>
          </p:nvPr>
        </p:nvSpPr>
        <p:spPr/>
        <p:txBody>
          <a:bodyPr/>
          <a:lstStyle/>
          <a:p>
            <a:fld id="{A874FABB-6DBE-47C4-B626-20167906F475}" type="slidenum">
              <a:rPr lang="en-US" smtClean="0"/>
              <a:t>88</a:t>
            </a:fld>
            <a:endParaRPr lang="en-US"/>
          </a:p>
        </p:txBody>
      </p:sp>
    </p:spTree>
    <p:extLst>
      <p:ext uri="{BB962C8B-B14F-4D97-AF65-F5344CB8AC3E}">
        <p14:creationId xmlns:p14="http://schemas.microsoft.com/office/powerpoint/2010/main" val="35716816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этого снова глянем на верхнюю панель вижуал студии: Зеленый треугольник остался на месте, но вместо имени приложения там теперь слово продолжить, если мы нажмем на треугольник теперь, в запущенном приложении, то мы продолжим выполнение  программы до следующей точки останова. Нам это пока не нужно. Давайте обратим внимание на значки рядом.</a:t>
            </a:r>
          </a:p>
        </p:txBody>
      </p:sp>
      <p:sp>
        <p:nvSpPr>
          <p:cNvPr id="4" name="Slide Number Placeholder 3"/>
          <p:cNvSpPr>
            <a:spLocks noGrp="1"/>
          </p:cNvSpPr>
          <p:nvPr>
            <p:ph type="sldNum" sz="quarter" idx="5"/>
          </p:nvPr>
        </p:nvSpPr>
        <p:spPr/>
        <p:txBody>
          <a:bodyPr/>
          <a:lstStyle/>
          <a:p>
            <a:fld id="{A874FABB-6DBE-47C4-B626-20167906F475}" type="slidenum">
              <a:rPr lang="en-US" smtClean="0"/>
              <a:t>89</a:t>
            </a:fld>
            <a:endParaRPr lang="en-US"/>
          </a:p>
        </p:txBody>
      </p:sp>
    </p:spTree>
    <p:extLst>
      <p:ext uri="{BB962C8B-B14F-4D97-AF65-F5344CB8AC3E}">
        <p14:creationId xmlns:p14="http://schemas.microsoft.com/office/powerpoint/2010/main" val="2135435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F11 </a:t>
            </a:r>
            <a:r>
              <a:rPr lang="ru-RU" dirty="0"/>
              <a:t>и мы попадаем внутрь исполняемго метода, пока нам это не интересно.</a:t>
            </a:r>
            <a:endParaRPr lang="en-US" dirty="0"/>
          </a:p>
          <a:p>
            <a:r>
              <a:rPr lang="en-US" dirty="0"/>
              <a:t>F10 </a:t>
            </a:r>
            <a:r>
              <a:rPr lang="ru-RU" dirty="0"/>
              <a:t>и мы переходим дальше по коду - наш случай.</a:t>
            </a:r>
          </a:p>
          <a:p>
            <a:r>
              <a:rPr lang="ru-RU" dirty="0"/>
              <a:t>Там есть и другие опции но в рамках нашей задачи они не нужны. Жмем </a:t>
            </a:r>
            <a:r>
              <a:rPr lang="en-US" dirty="0"/>
              <a:t>F10 </a:t>
            </a:r>
            <a:r>
              <a:rPr lang="ru-RU" dirty="0"/>
              <a:t>и переходим к следующей строчке.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90</a:t>
            </a:fld>
            <a:endParaRPr lang="en-US"/>
          </a:p>
        </p:txBody>
      </p:sp>
    </p:spTree>
    <p:extLst>
      <p:ext uri="{BB962C8B-B14F-4D97-AF65-F5344CB8AC3E}">
        <p14:creationId xmlns:p14="http://schemas.microsoft.com/office/powerpoint/2010/main" val="1785565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 окончания загрузки и видим вот такое окно:</a:t>
            </a:r>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42365334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Наводим мышь на </a:t>
            </a:r>
            <a:r>
              <a:rPr lang="en-US" dirty="0"/>
              <a:t>condition</a:t>
            </a:r>
            <a:r>
              <a:rPr lang="ru-RU" dirty="0"/>
              <a:t> и видим, что она приняла нужное нам значение. Обратите внимание на желтую стрелочку сбоку. Она показывает ту строчку ПЕРЕД выполнением которой мы остановились. Нажмем продолжить, для перехода к следующей точке остановки, той самой, которая нахдится в цикле.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91</a:t>
            </a:fld>
            <a:endParaRPr lang="en-US"/>
          </a:p>
        </p:txBody>
      </p:sp>
    </p:spTree>
    <p:extLst>
      <p:ext uri="{BB962C8B-B14F-4D97-AF65-F5344CB8AC3E}">
        <p14:creationId xmlns:p14="http://schemas.microsoft.com/office/powerpoint/2010/main" val="1719281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мы и вошли в цикл, нажав на продолжить ещё несколько раз мы убеждаемся в том, что переменная кондишен не меняет свое значение. И тут возникает вопрос, а где бы нам взять инструмент для отслеживания значений всех интересующих нас переменных? И он есть в </a:t>
            </a:r>
            <a:r>
              <a:rPr lang="en-US" dirty="0"/>
              <a:t>Visual Studio</a:t>
            </a:r>
            <a:r>
              <a:rPr lang="ru-RU" dirty="0"/>
              <a:t>! Посмотрим снова на панель вверху.</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92</a:t>
            </a:fld>
            <a:endParaRPr lang="en-US"/>
          </a:p>
        </p:txBody>
      </p:sp>
    </p:spTree>
    <p:extLst>
      <p:ext uri="{BB962C8B-B14F-4D97-AF65-F5344CB8AC3E}">
        <p14:creationId xmlns:p14="http://schemas.microsoft.com/office/powerpoint/2010/main" val="38380347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Там есть вкладка </a:t>
            </a:r>
            <a:r>
              <a:rPr lang="en-US" dirty="0"/>
              <a:t>Debug</a:t>
            </a:r>
            <a:r>
              <a:rPr lang="ru-RU" dirty="0"/>
              <a:t> или отладка в русской версии. Разворачиваем её.</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93</a:t>
            </a:fld>
            <a:endParaRPr lang="en-US"/>
          </a:p>
        </p:txBody>
      </p:sp>
    </p:spTree>
    <p:extLst>
      <p:ext uri="{BB962C8B-B14F-4D97-AF65-F5344CB8AC3E}">
        <p14:creationId xmlns:p14="http://schemas.microsoft.com/office/powerpoint/2010/main" val="26992799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мы видим уже знакомые нам иконки: зеленый треугольник продолжить, стоп для остановки выполнения программы. </a:t>
            </a:r>
            <a:r>
              <a:rPr lang="en-US" dirty="0"/>
              <a:t>F11 F10</a:t>
            </a:r>
            <a:r>
              <a:rPr lang="ru-RU" dirty="0"/>
              <a:t> для контроля хода выполнения программы, выключение\удаление всех точек останова и, в самом верху, окошки с дополнительными инструментами отладки.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94</a:t>
            </a:fld>
            <a:endParaRPr lang="en-US"/>
          </a:p>
        </p:txBody>
      </p:sp>
    </p:spTree>
    <p:extLst>
      <p:ext uri="{BB962C8B-B14F-4D97-AF65-F5344CB8AC3E}">
        <p14:creationId xmlns:p14="http://schemas.microsoft.com/office/powerpoint/2010/main" val="23882353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 всем перечисленном многообразии нас интересует вот это окошко, набдлюдатель. </a:t>
            </a:r>
            <a:r>
              <a:rPr lang="ru-RU"/>
              <a:t>Как видно их можно открыть 4ре штку, откроем первый.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95</a:t>
            </a:fld>
            <a:endParaRPr lang="en-US"/>
          </a:p>
        </p:txBody>
      </p:sp>
    </p:spTree>
    <p:extLst>
      <p:ext uri="{BB962C8B-B14F-4D97-AF65-F5344CB8AC3E}">
        <p14:creationId xmlns:p14="http://schemas.microsoft.com/office/powerpoint/2010/main" val="19122680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Внизу экрана появляется вот такое окошко, для добавления переменной к просмотру просто кликаем в поле для ввода имени.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96</a:t>
            </a:fld>
            <a:endParaRPr lang="en-US"/>
          </a:p>
        </p:txBody>
      </p:sp>
    </p:spTree>
    <p:extLst>
      <p:ext uri="{BB962C8B-B14F-4D97-AF65-F5344CB8AC3E}">
        <p14:creationId xmlns:p14="http://schemas.microsoft.com/office/powerpoint/2010/main" val="27388826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Как только мы начинаем вводить имя, умная </a:t>
            </a:r>
            <a:r>
              <a:rPr lang="en-US" dirty="0"/>
              <a:t>Visual Studio</a:t>
            </a:r>
            <a:r>
              <a:rPr lang="ru-RU" dirty="0"/>
              <a:t> изо всех сил начинает нам помогать, для того. Что бы выбрать понравившуюся вам перменную, воспользуйтесь клавишами курсора. Добавим все три перменных в окно наблюдателя.</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97</a:t>
            </a:fld>
            <a:endParaRPr lang="en-US"/>
          </a:p>
        </p:txBody>
      </p:sp>
    </p:spTree>
    <p:extLst>
      <p:ext uri="{BB962C8B-B14F-4D97-AF65-F5344CB8AC3E}">
        <p14:creationId xmlns:p14="http://schemas.microsoft.com/office/powerpoint/2010/main" val="17190208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что мы имеем на начальном этапе.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98</a:t>
            </a:fld>
            <a:endParaRPr lang="en-US"/>
          </a:p>
        </p:txBody>
      </p:sp>
    </p:spTree>
    <p:extLst>
      <p:ext uri="{BB962C8B-B14F-4D97-AF65-F5344CB8AC3E}">
        <p14:creationId xmlns:p14="http://schemas.microsoft.com/office/powerpoint/2010/main" val="13619665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вот какие значения будут после 5той итерации цикла:</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99</a:t>
            </a:fld>
            <a:endParaRPr lang="en-US"/>
          </a:p>
        </p:txBody>
      </p:sp>
    </p:spTree>
    <p:extLst>
      <p:ext uri="{BB962C8B-B14F-4D97-AF65-F5344CB8AC3E}">
        <p14:creationId xmlns:p14="http://schemas.microsoft.com/office/powerpoint/2010/main" val="11555397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10-той.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100</a:t>
            </a:fld>
            <a:endParaRPr lang="en-US"/>
          </a:p>
        </p:txBody>
      </p:sp>
    </p:spTree>
    <p:extLst>
      <p:ext uri="{BB962C8B-B14F-4D97-AF65-F5344CB8AC3E}">
        <p14:creationId xmlns:p14="http://schemas.microsoft.com/office/powerpoint/2010/main" val="2353769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Dot Net</a:t>
            </a:r>
            <a:r>
              <a:rPr lang="ru-RU" dirty="0"/>
              <a:t> </a:t>
            </a:r>
            <a:r>
              <a:rPr lang="en-US" dirty="0"/>
              <a:t>Platform</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08.10.2019</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ru-RU" dirty="0"/>
              <a:t>Основы</a:t>
            </a:r>
            <a:endParaRPr lang="en-US" dirty="0"/>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144.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145.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6.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6.xml"/><Relationship Id="rId5" Type="http://schemas.openxmlformats.org/officeDocument/2006/relationships/image" Target="../media/image151.png"/><Relationship Id="rId4" Type="http://schemas.openxmlformats.org/officeDocument/2006/relationships/image" Target="../media/image150.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52.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7.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5.png"/></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0.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8.png"/></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154.png"/><Relationship Id="rId5" Type="http://schemas.openxmlformats.org/officeDocument/2006/relationships/image" Target="../media/image160.emf"/><Relationship Id="rId4" Type="http://schemas.openxmlformats.org/officeDocument/2006/relationships/image" Target="../media/image1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63.emf"/><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4.png"/></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3.xml"/><Relationship Id="rId7" Type="http://schemas.openxmlformats.org/officeDocument/2006/relationships/image" Target="../media/image16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65.png"/><Relationship Id="rId5" Type="http://schemas.openxmlformats.org/officeDocument/2006/relationships/image" Target="../media/image154.png"/><Relationship Id="rId4" Type="http://schemas.openxmlformats.org/officeDocument/2006/relationships/image" Target="../media/image36.png"/><Relationship Id="rId9" Type="http://schemas.openxmlformats.org/officeDocument/2006/relationships/image" Target="../media/image164.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14.xml"/><Relationship Id="rId7" Type="http://schemas.openxmlformats.org/officeDocument/2006/relationships/image" Target="../media/image167.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54.png"/><Relationship Id="rId4" Type="http://schemas.openxmlformats.org/officeDocument/2006/relationships/image" Target="../media/image36.png"/><Relationship Id="rId9" Type="http://schemas.openxmlformats.org/officeDocument/2006/relationships/image" Target="../media/image164.wmf"/></Relationships>
</file>

<file path=ppt/slides/_rels/slide116.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notesSlide" Target="../notesSlides/notesSlide115.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68.png"/><Relationship Id="rId5" Type="http://schemas.openxmlformats.org/officeDocument/2006/relationships/image" Target="../media/image154.png"/><Relationship Id="rId4" Type="http://schemas.openxmlformats.org/officeDocument/2006/relationships/image" Target="../media/image36.png"/></Relationships>
</file>

<file path=ppt/slides/_rels/slide117.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116.xml"/><Relationship Id="rId1" Type="http://schemas.openxmlformats.org/officeDocument/2006/relationships/slideLayout" Target="../slideLayouts/slideLayout9.xml"/><Relationship Id="rId4" Type="http://schemas.openxmlformats.org/officeDocument/2006/relationships/image" Target="../media/image170.png"/></Relationships>
</file>

<file path=ppt/slides/_rels/slide118.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117.xml"/><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mailto:Sergey_Nikolskiy@epam.co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4.emf"/><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hyperlink" Target="https://dic.academic.ru/dic.nsf/ruwiki/1478" TargetMode="External"/><Relationship Id="rId3" Type="http://schemas.openxmlformats.org/officeDocument/2006/relationships/hyperlink" Target="https://ru.wikipedia.org/wiki/%D0%9C%D0%B0%D1%88%D0%B8%D0%BD%D0%BD%D1%8B%D0%B9_%D0%BA%D0%BE%D0%B4" TargetMode="External"/><Relationship Id="rId7" Type="http://schemas.openxmlformats.org/officeDocument/2006/relationships/hyperlink" Target="https://dic.academic.ru/dic.nsf/ruwiki/37239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u.wikipedia.org/wiki/%D0%92%D1%8B%D1%87%D0%B8%D1%81%D0%BB%D0%B5%D0%BD%D0%B8%D0%B5" TargetMode="External"/><Relationship Id="rId5" Type="http://schemas.openxmlformats.org/officeDocument/2006/relationships/hyperlink" Target="https://ru.wikipedia.org/wiki/%D0%90%D0%BF%D0%BF%D0%B0%D1%80%D0%B0%D1%82%D0%BD%D0%BE%D0%B5_%D0%BE%D0%B1%D0%B5%D1%81%D0%BF%D0%B5%D1%87%D0%B5%D0%BD%D0%B8%D0%B5" TargetMode="External"/><Relationship Id="rId4" Type="http://schemas.openxmlformats.org/officeDocument/2006/relationships/hyperlink" Target="https://ru.wikipedia.org/wiki/%D0%94%D0%B0%D0%BD%D0%BD%D1%8B%D0%B5_(%D0%B2%D1%8B%D1%87%D0%B8%D1%81%D0%BB%D0%B8%D1%82%D0%B5%D0%BB%D1%8C%D0%BD%D0%B0%D1%8F_%D1%82%D0%B5%D1%85%D0%BD%D0%B8%D0%BA%D0%B0)" TargetMode="External"/><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1.em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emf"/></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emf"/></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4.png"/><Relationship Id="rId4" Type="http://schemas.openxmlformats.org/officeDocument/2006/relationships/image" Target="../media/image62.emf"/></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5.png"/><Relationship Id="rId4" Type="http://schemas.openxmlformats.org/officeDocument/2006/relationships/image" Target="../media/image62.emf"/></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6.png"/><Relationship Id="rId7"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62.emf"/></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6.png"/><Relationship Id="rId7"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ru-ru/dotnet/csharp/language-reference/operators/" TargetMode="External"/><Relationship Id="rId3" Type="http://schemas.openxmlformats.org/officeDocument/2006/relationships/hyperlink" Target="https://docs.microsoft.com/ru-ru/dotnet/csharp/language-reference/operators/assignment-operator" TargetMode="External"/><Relationship Id="rId7" Type="http://schemas.openxmlformats.org/officeDocument/2006/relationships/hyperlink" Target="https://docs.microsoft.com/ru-ru/dotnet/csharp/language-reference/operators/boolean-logical-operators"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operators/equality-operators" TargetMode="External"/><Relationship Id="rId5" Type="http://schemas.openxmlformats.org/officeDocument/2006/relationships/hyperlink" Target="https://docs.microsoft.com/ru-ru/dotnet/csharp/language-reference/operators/comparison-operators" TargetMode="External"/><Relationship Id="rId10" Type="http://schemas.openxmlformats.org/officeDocument/2006/relationships/image" Target="../media/image79.png"/><Relationship Id="rId4" Type="http://schemas.openxmlformats.org/officeDocument/2006/relationships/hyperlink" Target="https://docs.microsoft.com/ru-ru/dotnet/csharp/language-reference/operators/arithmetic-operators" TargetMode="External"/><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1.wmf"/><Relationship Id="rId5" Type="http://schemas.openxmlformats.org/officeDocument/2006/relationships/oleObject" Target="../embeddings/oleObject1.bin"/><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84.emf"/><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4.emf"/><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emf"/></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6.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ru-ru/dotnet/csharp/getting-started/introduction-to-the-csharp-language-and-the-net-framework" TargetMode="External"/><Relationship Id="rId7"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s://docs.microsoft.com/ru-ru/dotnet/csharp/programming-guide/" TargetMode="External"/><Relationship Id="rId4" Type="http://schemas.openxmlformats.org/officeDocument/2006/relationships/hyperlink" Target="https://docs.microsoft.com/ru-ru/dotnet/csharp/tour-of-csharp/"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23.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122.png"/><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23.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26.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29.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3.pn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32.emf"/><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134.emf"/><Relationship Id="rId5" Type="http://schemas.openxmlformats.org/officeDocument/2006/relationships/image" Target="../media/image133.png"/><Relationship Id="rId4" Type="http://schemas.openxmlformats.org/officeDocument/2006/relationships/image" Target="../media/image23.png"/></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23.pn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138.png"/><Relationship Id="rId4" Type="http://schemas.openxmlformats.org/officeDocument/2006/relationships/image" Target="../media/image23.png"/></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141.emf"/><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CB51-9929-4178-99A9-7389BEEFA19C}"/>
              </a:ext>
            </a:extLst>
          </p:cNvPr>
          <p:cNvSpPr>
            <a:spLocks noGrp="1"/>
          </p:cNvSpPr>
          <p:nvPr>
            <p:ph type="title"/>
          </p:nvPr>
        </p:nvSpPr>
        <p:spPr>
          <a:xfrm>
            <a:off x="531466" y="1412416"/>
            <a:ext cx="4315968" cy="1421928"/>
          </a:xfrm>
        </p:spPr>
        <p:txBody>
          <a:bodyPr/>
          <a:lstStyle/>
          <a:p>
            <a:r>
              <a:rPr lang="ru-RU" sz="4000" dirty="0"/>
              <a:t>Введение в программирование</a:t>
            </a:r>
          </a:p>
        </p:txBody>
      </p:sp>
      <p:sp>
        <p:nvSpPr>
          <p:cNvPr id="3" name="Text Placeholder 2">
            <a:extLst>
              <a:ext uri="{FF2B5EF4-FFF2-40B4-BE49-F238E27FC236}">
                <a16:creationId xmlns:a16="http://schemas.microsoft.com/office/drawing/2014/main" id="{EC7930F8-57D7-40C5-A69F-F7C75E361BCD}"/>
              </a:ext>
            </a:extLst>
          </p:cNvPr>
          <p:cNvSpPr>
            <a:spLocks noGrp="1"/>
          </p:cNvSpPr>
          <p:nvPr>
            <p:ph type="body" sz="quarter" idx="11"/>
          </p:nvPr>
        </p:nvSpPr>
        <p:spPr>
          <a:xfrm>
            <a:off x="531466" y="3049747"/>
            <a:ext cx="4315968" cy="313932"/>
          </a:xfrm>
        </p:spPr>
        <p:txBody>
          <a:bodyPr/>
          <a:lstStyle/>
          <a:p>
            <a:r>
              <a:rPr lang="ru-RU" dirty="0"/>
              <a:t>Почему </a:t>
            </a:r>
            <a:r>
              <a:rPr lang="en-US" dirty="0"/>
              <a:t>C# == </a:t>
            </a:r>
            <a:r>
              <a:rPr lang="ru-RU" dirty="0"/>
              <a:t>круто и где с ним работать</a:t>
            </a:r>
          </a:p>
        </p:txBody>
      </p:sp>
      <p:pic>
        <p:nvPicPr>
          <p:cNvPr id="7" name="Picture Placeholder 6" descr="A close up of a logo&#10;&#10;Description automatically generated">
            <a:extLst>
              <a:ext uri="{FF2B5EF4-FFF2-40B4-BE49-F238E27FC236}">
                <a16:creationId xmlns:a16="http://schemas.microsoft.com/office/drawing/2014/main" id="{988B4ACC-2FDA-46D2-BE6E-4478A94ED41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963" r="12963"/>
          <a:stretch>
            <a:fillRect/>
          </a:stretch>
        </p:blipFill>
        <p:spPr/>
      </p:pic>
      <p:sp>
        <p:nvSpPr>
          <p:cNvPr id="5" name="Text Placeholder 4">
            <a:extLst>
              <a:ext uri="{FF2B5EF4-FFF2-40B4-BE49-F238E27FC236}">
                <a16:creationId xmlns:a16="http://schemas.microsoft.com/office/drawing/2014/main" id="{D51B1876-9567-4933-8BA0-956F93A68391}"/>
              </a:ext>
            </a:extLst>
          </p:cNvPr>
          <p:cNvSpPr>
            <a:spLocks noGrp="1"/>
          </p:cNvSpPr>
          <p:nvPr>
            <p:ph type="body" sz="quarter" idx="13"/>
          </p:nvPr>
        </p:nvSpPr>
        <p:spPr/>
        <p:txBody>
          <a:bodyPr/>
          <a:lstStyle/>
          <a:p>
            <a:endParaRPr lang="ru-RU"/>
          </a:p>
        </p:txBody>
      </p:sp>
    </p:spTree>
    <p:extLst>
      <p:ext uri="{BB962C8B-B14F-4D97-AF65-F5344CB8AC3E}">
        <p14:creationId xmlns:p14="http://schemas.microsoft.com/office/powerpoint/2010/main" val="300182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10</a:t>
            </a:fld>
            <a:endParaRPr lang="en-US" dirty="0"/>
          </a:p>
        </p:txBody>
      </p:sp>
      <p:pic>
        <p:nvPicPr>
          <p:cNvPr id="8" name="Picture 7">
            <a:extLst>
              <a:ext uri="{FF2B5EF4-FFF2-40B4-BE49-F238E27FC236}">
                <a16:creationId xmlns:a16="http://schemas.microsoft.com/office/drawing/2014/main" id="{23FA0686-A91F-4367-9685-EA10BA84DE90}"/>
              </a:ext>
            </a:extLst>
          </p:cNvPr>
          <p:cNvPicPr>
            <a:picLocks noChangeAspect="1"/>
          </p:cNvPicPr>
          <p:nvPr/>
        </p:nvPicPr>
        <p:blipFill>
          <a:blip r:embed="rId4"/>
          <a:stretch>
            <a:fillRect/>
          </a:stretch>
        </p:blipFill>
        <p:spPr>
          <a:xfrm>
            <a:off x="2176462" y="1538351"/>
            <a:ext cx="4791075" cy="2828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82088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100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D37943A3-F3DC-47FF-A1C1-4BA6B5446102}"/>
              </a:ext>
            </a:extLst>
          </p:cNvPr>
          <p:cNvPicPr>
            <a:picLocks noChangeAspect="1"/>
          </p:cNvPicPr>
          <p:nvPr/>
        </p:nvPicPr>
        <p:blipFill>
          <a:blip r:embed="rId5"/>
          <a:stretch>
            <a:fillRect/>
          </a:stretch>
        </p:blipFill>
        <p:spPr>
          <a:xfrm>
            <a:off x="1562100" y="1703774"/>
            <a:ext cx="6019800" cy="21526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940431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101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A673A945-C878-4388-8084-74B873F4EBDE}"/>
              </a:ext>
            </a:extLst>
          </p:cNvPr>
          <p:cNvPicPr>
            <a:picLocks noChangeAspect="1"/>
          </p:cNvPicPr>
          <p:nvPr/>
        </p:nvPicPr>
        <p:blipFill>
          <a:blip r:embed="rId5"/>
          <a:stretch>
            <a:fillRect/>
          </a:stretch>
        </p:blipFill>
        <p:spPr>
          <a:xfrm>
            <a:off x="1538287" y="1802759"/>
            <a:ext cx="6067425" cy="21621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97557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102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209549" y="1098770"/>
            <a:ext cx="2657475" cy="390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48F896AD-04EC-495F-A7FB-26ED449CF0C6}"/>
              </a:ext>
            </a:extLst>
          </p:cNvPr>
          <p:cNvPicPr>
            <a:picLocks noChangeAspect="1"/>
          </p:cNvPicPr>
          <p:nvPr/>
        </p:nvPicPr>
        <p:blipFill>
          <a:blip r:embed="rId6"/>
          <a:stretch>
            <a:fillRect/>
          </a:stretch>
        </p:blipFill>
        <p:spPr>
          <a:xfrm>
            <a:off x="1538287" y="1802759"/>
            <a:ext cx="6067425" cy="21621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837665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103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939900" y="1776285"/>
            <a:ext cx="2657475" cy="390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A1641AFF-2347-45AC-B175-7F030A222BD7}"/>
              </a:ext>
            </a:extLst>
          </p:cNvPr>
          <p:cNvPicPr>
            <a:picLocks noChangeAspect="1"/>
          </p:cNvPicPr>
          <p:nvPr/>
        </p:nvPicPr>
        <p:blipFill>
          <a:blip r:embed="rId6"/>
          <a:stretch>
            <a:fillRect/>
          </a:stretch>
        </p:blipFill>
        <p:spPr>
          <a:xfrm>
            <a:off x="2268637" y="2571750"/>
            <a:ext cx="3048000" cy="1666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8" name="Straight Connector 7">
            <a:extLst>
              <a:ext uri="{FF2B5EF4-FFF2-40B4-BE49-F238E27FC236}">
                <a16:creationId xmlns:a16="http://schemas.microsoft.com/office/drawing/2014/main" id="{09231ABD-8F5F-4444-ACF9-AF9162C5E85F}"/>
              </a:ext>
            </a:extLst>
          </p:cNvPr>
          <p:cNvCxnSpPr/>
          <p:nvPr/>
        </p:nvCxnSpPr>
        <p:spPr>
          <a:xfrm flipV="1">
            <a:off x="717630" y="1422400"/>
            <a:ext cx="2879745" cy="1149350"/>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65194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104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D0ABD749-60A1-45F4-9B52-C7D2E7101BAC}"/>
              </a:ext>
            </a:extLst>
          </p:cNvPr>
          <p:cNvPicPr>
            <a:picLocks noChangeAspect="1"/>
          </p:cNvPicPr>
          <p:nvPr/>
        </p:nvPicPr>
        <p:blipFill>
          <a:blip r:embed="rId5"/>
          <a:stretch>
            <a:fillRect/>
          </a:stretch>
        </p:blipFill>
        <p:spPr>
          <a:xfrm>
            <a:off x="1817889" y="1978550"/>
            <a:ext cx="6115050" cy="1562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17D5EABD-EAD1-4566-9FB7-5891CB3626BD}"/>
              </a:ext>
            </a:extLst>
          </p:cNvPr>
          <p:cNvPicPr>
            <a:picLocks noChangeAspect="1"/>
          </p:cNvPicPr>
          <p:nvPr/>
        </p:nvPicPr>
        <p:blipFill>
          <a:blip r:embed="rId6"/>
          <a:stretch>
            <a:fillRect/>
          </a:stretch>
        </p:blipFill>
        <p:spPr>
          <a:xfrm>
            <a:off x="695746" y="3982901"/>
            <a:ext cx="34004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717819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105</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B8F56FC5-833E-42C4-BB30-7C5CA9B3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885" y="1803562"/>
            <a:ext cx="1917540" cy="1917540"/>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303" y="1803562"/>
            <a:ext cx="1917539" cy="1917539"/>
          </a:xfrm>
          <a:prstGeom prst="rect">
            <a:avLst/>
          </a:prstGeom>
        </p:spPr>
      </p:pic>
      <p:cxnSp>
        <p:nvCxnSpPr>
          <p:cNvPr id="12" name="Straight Arrow Connector 11">
            <a:extLst>
              <a:ext uri="{FF2B5EF4-FFF2-40B4-BE49-F238E27FC236}">
                <a16:creationId xmlns:a16="http://schemas.microsoft.com/office/drawing/2014/main" id="{2028F3F2-68B2-497B-ABF9-FFB50BEC4E0F}"/>
              </a:ext>
            </a:extLst>
          </p:cNvPr>
          <p:cNvCxnSpPr/>
          <p:nvPr/>
        </p:nvCxnSpPr>
        <p:spPr>
          <a:xfrm>
            <a:off x="3206187" y="2762331"/>
            <a:ext cx="165518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9674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106</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02" y="3175767"/>
            <a:ext cx="1268795" cy="1268795"/>
          </a:xfrm>
          <a:prstGeom prst="rect">
            <a:avLst/>
          </a:prstGeom>
        </p:spPr>
      </p:pic>
      <p:pic>
        <p:nvPicPr>
          <p:cNvPr id="7" name="Picture 6" descr="A close up of a sign&#10;&#10;Description automatically generated">
            <a:extLst>
              <a:ext uri="{FF2B5EF4-FFF2-40B4-BE49-F238E27FC236}">
                <a16:creationId xmlns:a16="http://schemas.microsoft.com/office/drawing/2014/main" id="{18264527-6EF8-4D9D-8109-CD57B6934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9" y="1098371"/>
            <a:ext cx="4572000" cy="2286000"/>
          </a:xfrm>
          <a:prstGeom prst="rect">
            <a:avLst/>
          </a:prstGeom>
        </p:spPr>
      </p:pic>
    </p:spTree>
    <p:extLst>
      <p:ext uri="{BB962C8B-B14F-4D97-AF65-F5344CB8AC3E}">
        <p14:creationId xmlns:p14="http://schemas.microsoft.com/office/powerpoint/2010/main" val="639373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107</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a:extLst>
              <a:ext uri="{FF2B5EF4-FFF2-40B4-BE49-F238E27FC236}">
                <a16:creationId xmlns:a16="http://schemas.microsoft.com/office/drawing/2014/main" id="{1CE57B57-A33D-4C43-B5B2-A801291EF5DF}"/>
              </a:ext>
            </a:extLst>
          </p:cNvPr>
          <p:cNvPicPr>
            <a:picLocks noChangeAspect="1"/>
          </p:cNvPicPr>
          <p:nvPr/>
        </p:nvPicPr>
        <p:blipFill>
          <a:blip r:embed="rId4"/>
          <a:stretch>
            <a:fillRect/>
          </a:stretch>
        </p:blipFill>
        <p:spPr>
          <a:xfrm>
            <a:off x="729156" y="1422400"/>
            <a:ext cx="5540373" cy="2779210"/>
          </a:xfrm>
          <a:prstGeom prst="rect">
            <a:avLst/>
          </a:prstGeom>
        </p:spPr>
      </p:pic>
      <p:pic>
        <p:nvPicPr>
          <p:cNvPr id="11" name="Picture 10" descr="A close up of a sign&#10;&#10;Description automatically generated">
            <a:extLst>
              <a:ext uri="{FF2B5EF4-FFF2-40B4-BE49-F238E27FC236}">
                <a16:creationId xmlns:a16="http://schemas.microsoft.com/office/drawing/2014/main" id="{6F558454-7CEE-4E28-A5B5-BA4E05ED8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21317527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108</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3" name="Picture 2">
            <a:extLst>
              <a:ext uri="{FF2B5EF4-FFF2-40B4-BE49-F238E27FC236}">
                <a16:creationId xmlns:a16="http://schemas.microsoft.com/office/drawing/2014/main" id="{8545252A-E4F2-4199-AC82-695B7D903D9F}"/>
              </a:ext>
            </a:extLst>
          </p:cNvPr>
          <p:cNvPicPr>
            <a:picLocks noChangeAspect="1"/>
          </p:cNvPicPr>
          <p:nvPr/>
        </p:nvPicPr>
        <p:blipFill>
          <a:blip r:embed="rId4"/>
          <a:stretch>
            <a:fillRect/>
          </a:stretch>
        </p:blipFill>
        <p:spPr>
          <a:xfrm>
            <a:off x="2453834" y="1421759"/>
            <a:ext cx="3656454" cy="3022518"/>
          </a:xfrm>
          <a:prstGeom prst="rect">
            <a:avLst/>
          </a:prstGeom>
        </p:spPr>
      </p:pic>
      <p:pic>
        <p:nvPicPr>
          <p:cNvPr id="9" name="Picture 8" descr="A close up of a sign&#10;&#10;Description automatically generated">
            <a:extLst>
              <a:ext uri="{FF2B5EF4-FFF2-40B4-BE49-F238E27FC236}">
                <a16:creationId xmlns:a16="http://schemas.microsoft.com/office/drawing/2014/main" id="{7C87D8A2-314E-4A20-835A-56D2150D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1153596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109</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7" name="Picture 6">
            <a:extLst>
              <a:ext uri="{FF2B5EF4-FFF2-40B4-BE49-F238E27FC236}">
                <a16:creationId xmlns:a16="http://schemas.microsoft.com/office/drawing/2014/main" id="{699AA971-F036-4CB9-A98A-27E57D9C8880}"/>
              </a:ext>
            </a:extLst>
          </p:cNvPr>
          <p:cNvPicPr>
            <a:picLocks noChangeAspect="1"/>
          </p:cNvPicPr>
          <p:nvPr/>
        </p:nvPicPr>
        <p:blipFill>
          <a:blip r:embed="rId4"/>
          <a:stretch>
            <a:fillRect/>
          </a:stretch>
        </p:blipFill>
        <p:spPr>
          <a:xfrm>
            <a:off x="680314" y="1927420"/>
            <a:ext cx="5838825" cy="2047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close up of a sign&#10;&#10;Description automatically generated">
            <a:extLst>
              <a:ext uri="{FF2B5EF4-FFF2-40B4-BE49-F238E27FC236}">
                <a16:creationId xmlns:a16="http://schemas.microsoft.com/office/drawing/2014/main" id="{9439FD12-1B19-4AEC-A151-9EEE0EC695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328069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6" name="Picture 5">
            <a:extLst>
              <a:ext uri="{FF2B5EF4-FFF2-40B4-BE49-F238E27FC236}">
                <a16:creationId xmlns:a16="http://schemas.microsoft.com/office/drawing/2014/main" id="{56E1B123-44B5-4B19-992D-95381624D785}"/>
              </a:ext>
            </a:extLst>
          </p:cNvPr>
          <p:cNvPicPr>
            <a:picLocks noChangeAspect="1"/>
          </p:cNvPicPr>
          <p:nvPr/>
        </p:nvPicPr>
        <p:blipFill>
          <a:blip r:embed="rId4"/>
          <a:stretch>
            <a:fillRect/>
          </a:stretch>
        </p:blipFill>
        <p:spPr>
          <a:xfrm>
            <a:off x="2145786" y="1439600"/>
            <a:ext cx="5267655" cy="29660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78440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110</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3" name="Picture 2">
            <a:extLst>
              <a:ext uri="{FF2B5EF4-FFF2-40B4-BE49-F238E27FC236}">
                <a16:creationId xmlns:a16="http://schemas.microsoft.com/office/drawing/2014/main" id="{3AD7C7A3-E390-4F18-BC4A-17AA5A8368CB}"/>
              </a:ext>
            </a:extLst>
          </p:cNvPr>
          <p:cNvPicPr>
            <a:picLocks noChangeAspect="1"/>
          </p:cNvPicPr>
          <p:nvPr/>
        </p:nvPicPr>
        <p:blipFill>
          <a:blip r:embed="rId4"/>
          <a:stretch>
            <a:fillRect/>
          </a:stretch>
        </p:blipFill>
        <p:spPr>
          <a:xfrm>
            <a:off x="625033" y="1695450"/>
            <a:ext cx="5813867" cy="27289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close up of a sign&#10;&#10;Description automatically generated">
            <a:extLst>
              <a:ext uri="{FF2B5EF4-FFF2-40B4-BE49-F238E27FC236}">
                <a16:creationId xmlns:a16="http://schemas.microsoft.com/office/drawing/2014/main" id="{35E533A2-47A0-4269-8457-BBC1B3B8A0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6953428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111</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7" name="Picture 6">
            <a:extLst>
              <a:ext uri="{FF2B5EF4-FFF2-40B4-BE49-F238E27FC236}">
                <a16:creationId xmlns:a16="http://schemas.microsoft.com/office/drawing/2014/main" id="{8C6F2C26-1529-4B92-B48D-55317475438A}"/>
              </a:ext>
            </a:extLst>
          </p:cNvPr>
          <p:cNvPicPr>
            <a:picLocks noChangeAspect="1"/>
          </p:cNvPicPr>
          <p:nvPr/>
        </p:nvPicPr>
        <p:blipFill>
          <a:blip r:embed="rId4"/>
          <a:stretch>
            <a:fillRect/>
          </a:stretch>
        </p:blipFill>
        <p:spPr>
          <a:xfrm>
            <a:off x="819226" y="1551008"/>
            <a:ext cx="7505547" cy="22562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close up of a sign&#10;&#10;Description automatically generated">
            <a:extLst>
              <a:ext uri="{FF2B5EF4-FFF2-40B4-BE49-F238E27FC236}">
                <a16:creationId xmlns:a16="http://schemas.microsoft.com/office/drawing/2014/main" id="{0F6C6FC5-8C73-4BE9-8BF7-6DB5858E5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30586436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112</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Picture 8">
            <a:extLst>
              <a:ext uri="{FF2B5EF4-FFF2-40B4-BE49-F238E27FC236}">
                <a16:creationId xmlns:a16="http://schemas.microsoft.com/office/drawing/2014/main" id="{70FCCAC6-C672-46BF-B8E0-022C6016E096}"/>
              </a:ext>
            </a:extLst>
          </p:cNvPr>
          <p:cNvPicPr>
            <a:picLocks noChangeAspect="1"/>
          </p:cNvPicPr>
          <p:nvPr/>
        </p:nvPicPr>
        <p:blipFill>
          <a:blip r:embed="rId4"/>
          <a:stretch>
            <a:fillRect/>
          </a:stretch>
        </p:blipFill>
        <p:spPr>
          <a:xfrm>
            <a:off x="513023" y="1910717"/>
            <a:ext cx="2724150" cy="1724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3780EAAE-4602-4E61-B38A-837A02028988}"/>
              </a:ext>
            </a:extLst>
          </p:cNvPr>
          <p:cNvPicPr>
            <a:picLocks noChangeAspect="1"/>
          </p:cNvPicPr>
          <p:nvPr/>
        </p:nvPicPr>
        <p:blipFill>
          <a:blip r:embed="rId5"/>
          <a:stretch>
            <a:fillRect/>
          </a:stretch>
        </p:blipFill>
        <p:spPr>
          <a:xfrm>
            <a:off x="4253452" y="2625550"/>
            <a:ext cx="3846675" cy="134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13" name="Straight Arrow Connector 12">
            <a:extLst>
              <a:ext uri="{FF2B5EF4-FFF2-40B4-BE49-F238E27FC236}">
                <a16:creationId xmlns:a16="http://schemas.microsoft.com/office/drawing/2014/main" id="{54E06649-6693-4D52-868F-7A8940A181A9}"/>
              </a:ext>
            </a:extLst>
          </p:cNvPr>
          <p:cNvCxnSpPr>
            <a:cxnSpLocks/>
          </p:cNvCxnSpPr>
          <p:nvPr/>
        </p:nvCxnSpPr>
        <p:spPr>
          <a:xfrm>
            <a:off x="2453832" y="3402966"/>
            <a:ext cx="209501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32481579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113</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26A77BDD-AF07-4B83-9B9D-7A037ABE85E9}"/>
              </a:ext>
            </a:extLst>
          </p:cNvPr>
          <p:cNvPicPr>
            <a:picLocks noChangeAspect="1"/>
          </p:cNvPicPr>
          <p:nvPr/>
        </p:nvPicPr>
        <p:blipFill>
          <a:blip r:embed="rId5"/>
          <a:stretch>
            <a:fillRect/>
          </a:stretch>
        </p:blipFill>
        <p:spPr>
          <a:xfrm>
            <a:off x="655356" y="1690687"/>
            <a:ext cx="2809875" cy="1762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8B0F60D2-FF92-4F0E-BC13-D32E7669B7CB}"/>
              </a:ext>
            </a:extLst>
          </p:cNvPr>
          <p:cNvPicPr>
            <a:picLocks noChangeAspect="1"/>
          </p:cNvPicPr>
          <p:nvPr/>
        </p:nvPicPr>
        <p:blipFill>
          <a:blip r:embed="rId6"/>
          <a:stretch>
            <a:fillRect/>
          </a:stretch>
        </p:blipFill>
        <p:spPr>
          <a:xfrm>
            <a:off x="3942037" y="1574157"/>
            <a:ext cx="1335286" cy="31050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C4CCFE82-5433-4983-8322-2BD26EB855B4}"/>
              </a:ext>
            </a:extLst>
          </p:cNvPr>
          <p:cNvPicPr>
            <a:picLocks noChangeAspect="1"/>
          </p:cNvPicPr>
          <p:nvPr/>
        </p:nvPicPr>
        <p:blipFill>
          <a:blip r:embed="rId7"/>
          <a:stretch>
            <a:fillRect/>
          </a:stretch>
        </p:blipFill>
        <p:spPr>
          <a:xfrm>
            <a:off x="5885018" y="2405055"/>
            <a:ext cx="2249100" cy="67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3EFA377B-87FD-4027-B0A7-7F28B6924A2C}"/>
              </a:ext>
            </a:extLst>
          </p:cNvPr>
          <p:cNvCxnSpPr/>
          <p:nvPr/>
        </p:nvCxnSpPr>
        <p:spPr>
          <a:xfrm>
            <a:off x="1932972" y="2740055"/>
            <a:ext cx="2009065" cy="16633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158B20-7A0A-45C5-A14C-9F483ACF6AEE}"/>
              </a:ext>
            </a:extLst>
          </p:cNvPr>
          <p:cNvCxnSpPr/>
          <p:nvPr/>
        </p:nvCxnSpPr>
        <p:spPr>
          <a:xfrm flipV="1">
            <a:off x="4572000" y="2939970"/>
            <a:ext cx="1412111" cy="145190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7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114</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72612A44-6E40-4132-AFC1-875F8FBEF68C}"/>
              </a:ext>
            </a:extLst>
          </p:cNvPr>
          <p:cNvPicPr>
            <a:picLocks noChangeAspect="1"/>
          </p:cNvPicPr>
          <p:nvPr/>
        </p:nvPicPr>
        <p:blipFill>
          <a:blip r:embed="rId6"/>
          <a:stretch>
            <a:fillRect/>
          </a:stretch>
        </p:blipFill>
        <p:spPr>
          <a:xfrm>
            <a:off x="6065135" y="1169436"/>
            <a:ext cx="2511705" cy="26285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E592D0CA-EDBE-482E-9575-734E9FCE0B27}"/>
              </a:ext>
            </a:extLst>
          </p:cNvPr>
          <p:cNvPicPr>
            <a:picLocks noChangeAspect="1"/>
          </p:cNvPicPr>
          <p:nvPr/>
        </p:nvPicPr>
        <p:blipFill>
          <a:blip r:embed="rId7"/>
          <a:stretch>
            <a:fillRect/>
          </a:stretch>
        </p:blipFill>
        <p:spPr>
          <a:xfrm>
            <a:off x="662699" y="1516086"/>
            <a:ext cx="4267212" cy="27112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aphicFrame>
        <p:nvGraphicFramePr>
          <p:cNvPr id="14" name="Object 13">
            <a:extLst>
              <a:ext uri="{FF2B5EF4-FFF2-40B4-BE49-F238E27FC236}">
                <a16:creationId xmlns:a16="http://schemas.microsoft.com/office/drawing/2014/main" id="{819F805A-DC33-4A63-BE7E-457E34616A06}"/>
              </a:ext>
            </a:extLst>
          </p:cNvPr>
          <p:cNvGraphicFramePr>
            <a:graphicFrameLocks noChangeAspect="1"/>
          </p:cNvGraphicFramePr>
          <p:nvPr>
            <p:extLst>
              <p:ext uri="{D42A27DB-BD31-4B8C-83A1-F6EECF244321}">
                <p14:modId xmlns:p14="http://schemas.microsoft.com/office/powerpoint/2010/main" val="114931305"/>
              </p:ext>
            </p:extLst>
          </p:nvPr>
        </p:nvGraphicFramePr>
        <p:xfrm>
          <a:off x="3372890" y="1990357"/>
          <a:ext cx="668302" cy="639742"/>
        </p:xfrm>
        <a:graphic>
          <a:graphicData uri="http://schemas.openxmlformats.org/presentationml/2006/ole">
            <mc:AlternateContent xmlns:mc="http://schemas.openxmlformats.org/markup-compatibility/2006">
              <mc:Choice xmlns:v="urn:schemas-microsoft-com:vml" Requires="v">
                <p:oleObj spid="_x0000_s2107" name="Bitmap Image" r:id="rId8" imgW="1114560" imgH="1066680" progId="Paint.Picture">
                  <p:embed/>
                </p:oleObj>
              </mc:Choice>
              <mc:Fallback>
                <p:oleObj name="Bitmap Image" r:id="rId8" imgW="1114560" imgH="1066680" progId="Paint.Picture">
                  <p:embed/>
                  <p:pic>
                    <p:nvPicPr>
                      <p:cNvPr id="0" name=""/>
                      <p:cNvPicPr/>
                      <p:nvPr/>
                    </p:nvPicPr>
                    <p:blipFill>
                      <a:blip r:embed="rId9"/>
                      <a:stretch>
                        <a:fillRect/>
                      </a:stretch>
                    </p:blipFill>
                    <p:spPr>
                      <a:xfrm>
                        <a:off x="3372890" y="1990357"/>
                        <a:ext cx="668302" cy="639742"/>
                      </a:xfrm>
                      <a:prstGeom prst="rect">
                        <a:avLst/>
                      </a:prstGeom>
                    </p:spPr>
                  </p:pic>
                </p:oleObj>
              </mc:Fallback>
            </mc:AlternateContent>
          </a:graphicData>
        </a:graphic>
      </p:graphicFrame>
    </p:spTree>
    <p:extLst>
      <p:ext uri="{BB962C8B-B14F-4D97-AF65-F5344CB8AC3E}">
        <p14:creationId xmlns:p14="http://schemas.microsoft.com/office/powerpoint/2010/main" val="42115761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115</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graphicFrame>
        <p:nvGraphicFramePr>
          <p:cNvPr id="7" name="Object 6">
            <a:extLst>
              <a:ext uri="{FF2B5EF4-FFF2-40B4-BE49-F238E27FC236}">
                <a16:creationId xmlns:a16="http://schemas.microsoft.com/office/drawing/2014/main" id="{39A92AD0-195C-4327-BFB9-125885A52A55}"/>
              </a:ext>
            </a:extLst>
          </p:cNvPr>
          <p:cNvGraphicFramePr>
            <a:graphicFrameLocks noChangeAspect="1"/>
          </p:cNvGraphicFramePr>
          <p:nvPr>
            <p:extLst>
              <p:ext uri="{D42A27DB-BD31-4B8C-83A1-F6EECF244321}">
                <p14:modId xmlns:p14="http://schemas.microsoft.com/office/powerpoint/2010/main" val="1721758054"/>
              </p:ext>
            </p:extLst>
          </p:nvPr>
        </p:nvGraphicFramePr>
        <p:xfrm>
          <a:off x="2883299" y="1491831"/>
          <a:ext cx="2968545" cy="2900040"/>
        </p:xfrm>
        <a:graphic>
          <a:graphicData uri="http://schemas.openxmlformats.org/presentationml/2006/ole">
            <mc:AlternateContent xmlns:mc="http://schemas.openxmlformats.org/markup-compatibility/2006">
              <mc:Choice xmlns:v="urn:schemas-microsoft-com:vml" Requires="v">
                <p:oleObj spid="_x0000_s3188" name="Bitmap Image" r:id="rId6" imgW="3714840" imgH="3629160" progId="Paint.Picture">
                  <p:embed/>
                </p:oleObj>
              </mc:Choice>
              <mc:Fallback>
                <p:oleObj name="Bitmap Image" r:id="rId6" imgW="3714840" imgH="3629160" progId="Paint.Picture">
                  <p:embed/>
                  <p:pic>
                    <p:nvPicPr>
                      <p:cNvPr id="0" name=""/>
                      <p:cNvPicPr/>
                      <p:nvPr/>
                    </p:nvPicPr>
                    <p:blipFill>
                      <a:blip r:embed="rId7"/>
                      <a:stretch>
                        <a:fillRect/>
                      </a:stretch>
                    </p:blipFill>
                    <p:spPr>
                      <a:xfrm>
                        <a:off x="2883299" y="1491831"/>
                        <a:ext cx="2968545" cy="290004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E7D5599-DF05-4AAA-BC00-C1A763DB6088}"/>
              </a:ext>
            </a:extLst>
          </p:cNvPr>
          <p:cNvGraphicFramePr>
            <a:graphicFrameLocks noChangeAspect="1"/>
          </p:cNvGraphicFramePr>
          <p:nvPr>
            <p:extLst>
              <p:ext uri="{D42A27DB-BD31-4B8C-83A1-F6EECF244321}">
                <p14:modId xmlns:p14="http://schemas.microsoft.com/office/powerpoint/2010/main" val="496863940"/>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3189" name="Bitmap Image" r:id="rId8" imgW="1114560" imgH="1066680" progId="Paint.Picture">
                  <p:embed/>
                </p:oleObj>
              </mc:Choice>
              <mc:Fallback>
                <p:oleObj name="Bitmap Image" r:id="rId8" imgW="1114560" imgH="1066680" progId="Paint.Picture">
                  <p:embed/>
                  <p:pic>
                    <p:nvPicPr>
                      <p:cNvPr id="14" name="Object 13">
                        <a:extLst>
                          <a:ext uri="{FF2B5EF4-FFF2-40B4-BE49-F238E27FC236}">
                            <a16:creationId xmlns:a16="http://schemas.microsoft.com/office/drawing/2014/main" id="{819F805A-DC33-4A63-BE7E-457E34616A06}"/>
                          </a:ext>
                        </a:extLst>
                      </p:cNvPr>
                      <p:cNvPicPr/>
                      <p:nvPr/>
                    </p:nvPicPr>
                    <p:blipFill>
                      <a:blip r:embed="rId9"/>
                      <a:stretch>
                        <a:fillRect/>
                      </a:stretch>
                    </p:blipFill>
                    <p:spPr>
                      <a:xfrm>
                        <a:off x="6862155" y="4155052"/>
                        <a:ext cx="518965" cy="496787"/>
                      </a:xfrm>
                      <a:prstGeom prst="rect">
                        <a:avLst/>
                      </a:prstGeom>
                    </p:spPr>
                  </p:pic>
                </p:oleObj>
              </mc:Fallback>
            </mc:AlternateContent>
          </a:graphicData>
        </a:graphic>
      </p:graphicFrame>
    </p:spTree>
    <p:extLst>
      <p:ext uri="{BB962C8B-B14F-4D97-AF65-F5344CB8AC3E}">
        <p14:creationId xmlns:p14="http://schemas.microsoft.com/office/powerpoint/2010/main" val="2055266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116</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9" name="Picture 8">
            <a:extLst>
              <a:ext uri="{FF2B5EF4-FFF2-40B4-BE49-F238E27FC236}">
                <a16:creationId xmlns:a16="http://schemas.microsoft.com/office/drawing/2014/main" id="{D212E046-8DC2-4D02-80E2-41222A20657B}"/>
              </a:ext>
            </a:extLst>
          </p:cNvPr>
          <p:cNvPicPr>
            <a:picLocks noChangeAspect="1"/>
          </p:cNvPicPr>
          <p:nvPr/>
        </p:nvPicPr>
        <p:blipFill>
          <a:blip r:embed="rId6"/>
          <a:stretch>
            <a:fillRect/>
          </a:stretch>
        </p:blipFill>
        <p:spPr>
          <a:xfrm>
            <a:off x="2818646" y="1422400"/>
            <a:ext cx="3506707" cy="3144185"/>
          </a:xfrm>
          <a:prstGeom prst="rect">
            <a:avLst/>
          </a:prstGeom>
        </p:spPr>
      </p:pic>
      <p:graphicFrame>
        <p:nvGraphicFramePr>
          <p:cNvPr id="11" name="Object 10">
            <a:extLst>
              <a:ext uri="{FF2B5EF4-FFF2-40B4-BE49-F238E27FC236}">
                <a16:creationId xmlns:a16="http://schemas.microsoft.com/office/drawing/2014/main" id="{B46B191B-BA80-4400-BFA8-43698DC49AFF}"/>
              </a:ext>
            </a:extLst>
          </p:cNvPr>
          <p:cNvGraphicFramePr>
            <a:graphicFrameLocks noChangeAspect="1"/>
          </p:cNvGraphicFramePr>
          <p:nvPr>
            <p:extLst>
              <p:ext uri="{D42A27DB-BD31-4B8C-83A1-F6EECF244321}">
                <p14:modId xmlns:p14="http://schemas.microsoft.com/office/powerpoint/2010/main" val="3353359386"/>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4155" name="Bitmap Image" r:id="rId7" imgW="1114560" imgH="1066680" progId="Paint.Picture">
                  <p:embed/>
                </p:oleObj>
              </mc:Choice>
              <mc:Fallback>
                <p:oleObj name="Bitmap Image" r:id="rId7" imgW="1114560" imgH="1066680" progId="Paint.Picture">
                  <p:embed/>
                  <p:pic>
                    <p:nvPicPr>
                      <p:cNvPr id="11" name="Object 10">
                        <a:extLst>
                          <a:ext uri="{FF2B5EF4-FFF2-40B4-BE49-F238E27FC236}">
                            <a16:creationId xmlns:a16="http://schemas.microsoft.com/office/drawing/2014/main" id="{6E7D5599-DF05-4AAA-BC00-C1A763DB6088}"/>
                          </a:ext>
                        </a:extLst>
                      </p:cNvPr>
                      <p:cNvPicPr/>
                      <p:nvPr/>
                    </p:nvPicPr>
                    <p:blipFill>
                      <a:blip r:embed="rId8"/>
                      <a:stretch>
                        <a:fillRect/>
                      </a:stretch>
                    </p:blipFill>
                    <p:spPr>
                      <a:xfrm>
                        <a:off x="6862155" y="4155052"/>
                        <a:ext cx="518965" cy="496787"/>
                      </a:xfrm>
                      <a:prstGeom prst="rect">
                        <a:avLst/>
                      </a:prstGeom>
                    </p:spPr>
                  </p:pic>
                </p:oleObj>
              </mc:Fallback>
            </mc:AlternateContent>
          </a:graphicData>
        </a:graphic>
      </p:graphicFrame>
    </p:spTree>
    <p:extLst>
      <p:ext uri="{BB962C8B-B14F-4D97-AF65-F5344CB8AC3E}">
        <p14:creationId xmlns:p14="http://schemas.microsoft.com/office/powerpoint/2010/main" val="173504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pic>
        <p:nvPicPr>
          <p:cNvPr id="7" name="Picture Placeholder 6" descr="A picture containing table, drawing, game&#10;&#10;Description automatically generated">
            <a:extLst>
              <a:ext uri="{FF2B5EF4-FFF2-40B4-BE49-F238E27FC236}">
                <a16:creationId xmlns:a16="http://schemas.microsoft.com/office/drawing/2014/main" id="{FA0DC08D-681F-4506-B263-242FD45445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7784" r="27784"/>
          <a:stretch>
            <a:fillRect/>
          </a:stretch>
        </p:blipFill>
        <p:spPr/>
      </p:pic>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a:t>
            </a: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117</a:t>
            </a:fld>
            <a:endParaRPr lang="en-US" dirty="0"/>
          </a:p>
        </p:txBody>
      </p:sp>
      <p:pic>
        <p:nvPicPr>
          <p:cNvPr id="2" name="Picture 1">
            <a:extLst>
              <a:ext uri="{FF2B5EF4-FFF2-40B4-BE49-F238E27FC236}">
                <a16:creationId xmlns:a16="http://schemas.microsoft.com/office/drawing/2014/main" id="{48F861C6-75A6-420E-936C-245EEEFF754F}"/>
              </a:ext>
            </a:extLst>
          </p:cNvPr>
          <p:cNvPicPr>
            <a:picLocks noChangeAspect="1"/>
          </p:cNvPicPr>
          <p:nvPr/>
        </p:nvPicPr>
        <p:blipFill>
          <a:blip r:embed="rId4"/>
          <a:stretch>
            <a:fillRect/>
          </a:stretch>
        </p:blipFill>
        <p:spPr>
          <a:xfrm>
            <a:off x="357189" y="1545964"/>
            <a:ext cx="4631708" cy="2450758"/>
          </a:xfrm>
          <a:prstGeom prst="rect">
            <a:avLst/>
          </a:prstGeom>
        </p:spPr>
      </p:pic>
    </p:spTree>
    <p:extLst>
      <p:ext uri="{BB962C8B-B14F-4D97-AF65-F5344CB8AC3E}">
        <p14:creationId xmlns:p14="http://schemas.microsoft.com/office/powerpoint/2010/main" val="34995995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a:t>
            </a: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118</a:t>
            </a:fld>
            <a:endParaRPr lang="en-US" dirty="0"/>
          </a:p>
        </p:txBody>
      </p:sp>
      <p:pic>
        <p:nvPicPr>
          <p:cNvPr id="12" name="Picture Placeholder 11" descr="A picture containing computer, clock&#10;&#10;Description automatically generated">
            <a:extLst>
              <a:ext uri="{FF2B5EF4-FFF2-40B4-BE49-F238E27FC236}">
                <a16:creationId xmlns:a16="http://schemas.microsoft.com/office/drawing/2014/main" id="{6DB8083F-6A56-4C3B-9F12-CE15FA89733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1897" r="21897"/>
          <a:stretch>
            <a:fillRect/>
          </a:stretch>
        </p:blipFill>
        <p:spPr/>
      </p:pic>
      <p:pic>
        <p:nvPicPr>
          <p:cNvPr id="13" name="Picture 12">
            <a:extLst>
              <a:ext uri="{FF2B5EF4-FFF2-40B4-BE49-F238E27FC236}">
                <a16:creationId xmlns:a16="http://schemas.microsoft.com/office/drawing/2014/main" id="{9933F4D9-FAC5-459B-AA88-EE0B645459EE}"/>
              </a:ext>
            </a:extLst>
          </p:cNvPr>
          <p:cNvPicPr>
            <a:picLocks noChangeAspect="1"/>
          </p:cNvPicPr>
          <p:nvPr/>
        </p:nvPicPr>
        <p:blipFill>
          <a:blip r:embed="rId4"/>
          <a:stretch>
            <a:fillRect/>
          </a:stretch>
        </p:blipFill>
        <p:spPr>
          <a:xfrm>
            <a:off x="525161" y="1250950"/>
            <a:ext cx="4466179" cy="3395723"/>
          </a:xfrm>
          <a:prstGeom prst="rect">
            <a:avLst/>
          </a:prstGeom>
        </p:spPr>
      </p:pic>
    </p:spTree>
    <p:extLst>
      <p:ext uri="{BB962C8B-B14F-4D97-AF65-F5344CB8AC3E}">
        <p14:creationId xmlns:p14="http://schemas.microsoft.com/office/powerpoint/2010/main" val="4916982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sz="9600" dirty="0"/>
              <a:t>?</a:t>
            </a:r>
            <a:endParaRPr lang="en-US" sz="9600" dirty="0"/>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119</a:t>
            </a:fld>
            <a:endParaRPr lang="en-US" dirty="0"/>
          </a:p>
        </p:txBody>
      </p:sp>
    </p:spTree>
    <p:extLst>
      <p:ext uri="{BB962C8B-B14F-4D97-AF65-F5344CB8AC3E}">
        <p14:creationId xmlns:p14="http://schemas.microsoft.com/office/powerpoint/2010/main" val="144045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12</a:t>
            </a:fld>
            <a:endParaRPr lang="en-US" dirty="0"/>
          </a:p>
        </p:txBody>
      </p:sp>
      <p:pic>
        <p:nvPicPr>
          <p:cNvPr id="8" name="Picture 7">
            <a:extLst>
              <a:ext uri="{FF2B5EF4-FFF2-40B4-BE49-F238E27FC236}">
                <a16:creationId xmlns:a16="http://schemas.microsoft.com/office/drawing/2014/main" id="{D167DEC4-33D8-4E35-A28B-2CE47000A390}"/>
              </a:ext>
            </a:extLst>
          </p:cNvPr>
          <p:cNvPicPr>
            <a:picLocks noChangeAspect="1"/>
          </p:cNvPicPr>
          <p:nvPr/>
        </p:nvPicPr>
        <p:blipFill>
          <a:blip r:embed="rId4"/>
          <a:stretch>
            <a:fillRect/>
          </a:stretch>
        </p:blipFill>
        <p:spPr>
          <a:xfrm>
            <a:off x="2089231" y="1559749"/>
            <a:ext cx="4965538" cy="27731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46047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13</a:t>
            </a:fld>
            <a:endParaRPr lang="en-US" dirty="0"/>
          </a:p>
        </p:txBody>
      </p:sp>
      <p:pic>
        <p:nvPicPr>
          <p:cNvPr id="3" name="Picture 2">
            <a:extLst>
              <a:ext uri="{FF2B5EF4-FFF2-40B4-BE49-F238E27FC236}">
                <a16:creationId xmlns:a16="http://schemas.microsoft.com/office/drawing/2014/main" id="{AB9D2A75-7DC6-4EC3-B4BC-64691E256393}"/>
              </a:ext>
            </a:extLst>
          </p:cNvPr>
          <p:cNvPicPr>
            <a:picLocks noChangeAspect="1"/>
          </p:cNvPicPr>
          <p:nvPr/>
        </p:nvPicPr>
        <p:blipFill>
          <a:blip r:embed="rId4"/>
          <a:stretch>
            <a:fillRect/>
          </a:stretch>
        </p:blipFill>
        <p:spPr>
          <a:xfrm>
            <a:off x="2047034" y="1608881"/>
            <a:ext cx="5049931" cy="28673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4468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14</a:t>
            </a:fld>
            <a:endParaRPr lang="en-US" dirty="0"/>
          </a:p>
        </p:txBody>
      </p:sp>
      <p:pic>
        <p:nvPicPr>
          <p:cNvPr id="6" name="Picture 5">
            <a:extLst>
              <a:ext uri="{FF2B5EF4-FFF2-40B4-BE49-F238E27FC236}">
                <a16:creationId xmlns:a16="http://schemas.microsoft.com/office/drawing/2014/main" id="{BAF842EF-B6D1-4718-8D3F-BAAC7F1F5617}"/>
              </a:ext>
            </a:extLst>
          </p:cNvPr>
          <p:cNvPicPr>
            <a:picLocks noChangeAspect="1"/>
          </p:cNvPicPr>
          <p:nvPr/>
        </p:nvPicPr>
        <p:blipFill>
          <a:blip r:embed="rId4"/>
          <a:stretch>
            <a:fillRect/>
          </a:stretch>
        </p:blipFill>
        <p:spPr>
          <a:xfrm>
            <a:off x="2185349" y="1422400"/>
            <a:ext cx="4773301" cy="31166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7006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15</a:t>
            </a:fld>
            <a:endParaRPr lang="en-US" dirty="0"/>
          </a:p>
        </p:txBody>
      </p:sp>
      <p:pic>
        <p:nvPicPr>
          <p:cNvPr id="3" name="Picture 2">
            <a:extLst>
              <a:ext uri="{FF2B5EF4-FFF2-40B4-BE49-F238E27FC236}">
                <a16:creationId xmlns:a16="http://schemas.microsoft.com/office/drawing/2014/main" id="{B571396B-ECA1-4A2A-ADCC-27FF9565BA97}"/>
              </a:ext>
            </a:extLst>
          </p:cNvPr>
          <p:cNvPicPr>
            <a:picLocks noChangeAspect="1"/>
          </p:cNvPicPr>
          <p:nvPr/>
        </p:nvPicPr>
        <p:blipFill>
          <a:blip r:embed="rId4"/>
          <a:stretch>
            <a:fillRect/>
          </a:stretch>
        </p:blipFill>
        <p:spPr>
          <a:xfrm>
            <a:off x="2467547" y="1528342"/>
            <a:ext cx="4208906" cy="29075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9282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16</a:t>
            </a:fld>
            <a:endParaRPr lang="en-US" dirty="0"/>
          </a:p>
        </p:txBody>
      </p:sp>
      <p:pic>
        <p:nvPicPr>
          <p:cNvPr id="6" name="Picture 5">
            <a:extLst>
              <a:ext uri="{FF2B5EF4-FFF2-40B4-BE49-F238E27FC236}">
                <a16:creationId xmlns:a16="http://schemas.microsoft.com/office/drawing/2014/main" id="{64288307-CAA1-477C-95C2-EE407FA7FDA1}"/>
              </a:ext>
            </a:extLst>
          </p:cNvPr>
          <p:cNvPicPr>
            <a:picLocks noChangeAspect="1"/>
          </p:cNvPicPr>
          <p:nvPr/>
        </p:nvPicPr>
        <p:blipFill>
          <a:blip r:embed="rId4"/>
          <a:stretch>
            <a:fillRect/>
          </a:stretch>
        </p:blipFill>
        <p:spPr>
          <a:xfrm>
            <a:off x="2596587" y="1551007"/>
            <a:ext cx="4311046" cy="29674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83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17</a:t>
            </a:fld>
            <a:endParaRPr lang="en-US" dirty="0"/>
          </a:p>
        </p:txBody>
      </p:sp>
      <p:pic>
        <p:nvPicPr>
          <p:cNvPr id="9" name="Picture 8">
            <a:extLst>
              <a:ext uri="{FF2B5EF4-FFF2-40B4-BE49-F238E27FC236}">
                <a16:creationId xmlns:a16="http://schemas.microsoft.com/office/drawing/2014/main" id="{1E3B6BBD-0106-44B8-9AFF-31EEAE32C453}"/>
              </a:ext>
            </a:extLst>
          </p:cNvPr>
          <p:cNvPicPr>
            <a:picLocks noChangeAspect="1"/>
          </p:cNvPicPr>
          <p:nvPr/>
        </p:nvPicPr>
        <p:blipFill>
          <a:blip r:embed="rId4"/>
          <a:stretch>
            <a:fillRect/>
          </a:stretch>
        </p:blipFill>
        <p:spPr>
          <a:xfrm>
            <a:off x="2257064" y="1515600"/>
            <a:ext cx="4456415" cy="29912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01404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18</a:t>
            </a:fld>
            <a:endParaRPr lang="en-US" dirty="0"/>
          </a:p>
        </p:txBody>
      </p:sp>
      <p:pic>
        <p:nvPicPr>
          <p:cNvPr id="3" name="Picture 2">
            <a:extLst>
              <a:ext uri="{FF2B5EF4-FFF2-40B4-BE49-F238E27FC236}">
                <a16:creationId xmlns:a16="http://schemas.microsoft.com/office/drawing/2014/main" id="{B75E1131-1612-4FBA-82B1-A0DDBF8C7E51}"/>
              </a:ext>
            </a:extLst>
          </p:cNvPr>
          <p:cNvPicPr>
            <a:picLocks noChangeAspect="1"/>
          </p:cNvPicPr>
          <p:nvPr/>
        </p:nvPicPr>
        <p:blipFill>
          <a:blip r:embed="rId4"/>
          <a:stretch>
            <a:fillRect/>
          </a:stretch>
        </p:blipFill>
        <p:spPr>
          <a:xfrm>
            <a:off x="2294753" y="1513858"/>
            <a:ext cx="4554494" cy="28534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3976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10" name="Picture 9">
            <a:extLst>
              <a:ext uri="{FF2B5EF4-FFF2-40B4-BE49-F238E27FC236}">
                <a16:creationId xmlns:a16="http://schemas.microsoft.com/office/drawing/2014/main" id="{51F7C33D-DDE8-44B4-B975-8D72AE07DE2D}"/>
              </a:ext>
            </a:extLst>
          </p:cNvPr>
          <p:cNvPicPr>
            <a:picLocks noChangeAspect="1"/>
          </p:cNvPicPr>
          <p:nvPr/>
        </p:nvPicPr>
        <p:blipFill>
          <a:blip r:embed="rId3"/>
          <a:stretch>
            <a:fillRect/>
          </a:stretch>
        </p:blipFill>
        <p:spPr>
          <a:xfrm>
            <a:off x="304691" y="1430231"/>
            <a:ext cx="8534617" cy="2837483"/>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Tree>
    <p:extLst>
      <p:ext uri="{BB962C8B-B14F-4D97-AF65-F5344CB8AC3E}">
        <p14:creationId xmlns:p14="http://schemas.microsoft.com/office/powerpoint/2010/main" val="226987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Кто я такой:</a:t>
            </a:r>
            <a:endParaRPr lang="en-US" dirty="0"/>
          </a:p>
        </p:txBody>
      </p:sp>
      <p:sp>
        <p:nvSpPr>
          <p:cNvPr id="4" name="Content Placeholder 3"/>
          <p:cNvSpPr>
            <a:spLocks noGrp="1"/>
          </p:cNvSpPr>
          <p:nvPr>
            <p:ph sz="quarter" idx="10"/>
          </p:nvPr>
        </p:nvSpPr>
        <p:spPr/>
        <p:txBody>
          <a:bodyPr/>
          <a:lstStyle/>
          <a:p>
            <a:pPr marL="0" indent="0">
              <a:buNone/>
            </a:pPr>
            <a:r>
              <a:rPr lang="ru-RU" sz="2000" dirty="0"/>
              <a:t>Никольский Сергей Александрович</a:t>
            </a:r>
          </a:p>
          <a:p>
            <a:pPr marL="0" indent="0" algn="ctr">
              <a:buNone/>
            </a:pPr>
            <a:endParaRPr lang="ru-RU" sz="2000" dirty="0"/>
          </a:p>
          <a:p>
            <a:pPr marL="0" indent="0">
              <a:buNone/>
            </a:pPr>
            <a:r>
              <a:rPr lang="en-US" sz="2000" dirty="0"/>
              <a:t>Email: </a:t>
            </a:r>
            <a:r>
              <a:rPr lang="en-US" sz="2000" dirty="0">
                <a:hlinkClick r:id="rId3"/>
              </a:rPr>
              <a:t>Sergey_Nikolskiy@epam.com</a:t>
            </a:r>
            <a:endParaRPr lang="ru-RU" sz="2000" dirty="0"/>
          </a:p>
          <a:p>
            <a:pPr marL="0" indent="0">
              <a:buNone/>
            </a:pPr>
            <a:endParaRPr lang="en-US" sz="2000" dirty="0"/>
          </a:p>
          <a:p>
            <a:pPr marL="0" indent="0">
              <a:buNone/>
            </a:pPr>
            <a:r>
              <a:rPr lang="ru-RU" sz="2000" dirty="0"/>
              <a:t>Опыт: </a:t>
            </a:r>
          </a:p>
          <a:p>
            <a:r>
              <a:rPr lang="ru-RU" sz="1800" dirty="0"/>
              <a:t>2.5 года девелопер.</a:t>
            </a:r>
          </a:p>
          <a:p>
            <a:r>
              <a:rPr lang="en-US" sz="1800" dirty="0"/>
              <a:t>3 </a:t>
            </a:r>
            <a:r>
              <a:rPr lang="ru-RU" sz="1800" dirty="0"/>
              <a:t>года сопровождение сетей передачи данных.</a:t>
            </a:r>
          </a:p>
          <a:p>
            <a:r>
              <a:rPr lang="ru-RU" sz="1800" dirty="0"/>
              <a:t>2 года администрирование проектного центра горнорудной компании.</a:t>
            </a:r>
          </a:p>
          <a:p>
            <a:r>
              <a:rPr lang="ru-RU" sz="1800" dirty="0"/>
              <a:t>2 года администрирование бизнесцентра.</a:t>
            </a:r>
          </a:p>
          <a:p>
            <a:r>
              <a:rPr lang="ru-RU" sz="1800" dirty="0"/>
              <a:t>...</a:t>
            </a:r>
          </a:p>
          <a:p>
            <a:endParaRPr lang="ru-RU" sz="2000" dirty="0"/>
          </a:p>
          <a:p>
            <a:pPr marL="0" indent="0">
              <a:buNone/>
            </a:pPr>
            <a:endParaRPr lang="ru-RU" sz="2000" dirty="0"/>
          </a:p>
          <a:p>
            <a:pPr marL="0" indent="0">
              <a:buNone/>
            </a:pPr>
            <a:r>
              <a:rPr lang="ru-RU" sz="2000" dirty="0"/>
              <a:t> </a:t>
            </a:r>
          </a:p>
        </p:txBody>
      </p:sp>
      <p:sp>
        <p:nvSpPr>
          <p:cNvPr id="5" name="Picture Placeholder 4"/>
          <p:cNvSpPr>
            <a:spLocks noGrp="1"/>
          </p:cNvSpPr>
          <p:nvPr>
            <p:ph type="pic" sz="quarter" idx="11"/>
          </p:nvPr>
        </p:nvSpPr>
        <p:spPr/>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2</a:t>
            </a:fld>
            <a:endParaRPr lang="en-US" dirty="0"/>
          </a:p>
        </p:txBody>
      </p:sp>
      <p:pic>
        <p:nvPicPr>
          <p:cNvPr id="2" name="Picture 1">
            <a:extLst>
              <a:ext uri="{FF2B5EF4-FFF2-40B4-BE49-F238E27FC236}">
                <a16:creationId xmlns:a16="http://schemas.microsoft.com/office/drawing/2014/main" id="{0DFCF37A-F0FE-4CA1-9C81-6F59AC62DB7A}"/>
              </a:ext>
            </a:extLst>
          </p:cNvPr>
          <p:cNvPicPr>
            <a:picLocks noChangeAspect="1"/>
          </p:cNvPicPr>
          <p:nvPr/>
        </p:nvPicPr>
        <p:blipFill>
          <a:blip r:embed="rId4"/>
          <a:stretch>
            <a:fillRect/>
          </a:stretch>
        </p:blipFill>
        <p:spPr>
          <a:xfrm>
            <a:off x="5340782" y="625033"/>
            <a:ext cx="3781468" cy="3761773"/>
          </a:xfrm>
          <a:prstGeom prst="rect">
            <a:avLst/>
          </a:prstGeom>
        </p:spPr>
      </p:pic>
    </p:spTree>
    <p:extLst>
      <p:ext uri="{BB962C8B-B14F-4D97-AF65-F5344CB8AC3E}">
        <p14:creationId xmlns:p14="http://schemas.microsoft.com/office/powerpoint/2010/main" val="175851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20</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833301" y="1476375"/>
            <a:ext cx="3076575" cy="1095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4429653" y="2347319"/>
            <a:ext cx="3114825" cy="77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1397100" y="3110603"/>
            <a:ext cx="1743075" cy="1152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4415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Ошибки компиляции от </a:t>
            </a:r>
            <a:r>
              <a:rPr lang="en-US" dirty="0"/>
              <a:t>Visual studio</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21</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833301" y="1476375"/>
            <a:ext cx="3076575" cy="1095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4429653" y="2347319"/>
            <a:ext cx="3114825" cy="77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3E79FDDA-0850-4544-9D8F-C1DC94BD9768}"/>
              </a:ext>
            </a:extLst>
          </p:cNvPr>
          <p:cNvPicPr>
            <a:picLocks noChangeAspect="1"/>
          </p:cNvPicPr>
          <p:nvPr/>
        </p:nvPicPr>
        <p:blipFill>
          <a:blip r:embed="rId6"/>
          <a:stretch>
            <a:fillRect/>
          </a:stretch>
        </p:blipFill>
        <p:spPr>
          <a:xfrm>
            <a:off x="474486" y="3369901"/>
            <a:ext cx="3311175" cy="884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Content Placeholder 6" descr="A close up of a logo&#10;&#10;Description automatically generated">
            <a:extLst>
              <a:ext uri="{FF2B5EF4-FFF2-40B4-BE49-F238E27FC236}">
                <a16:creationId xmlns:a16="http://schemas.microsoft.com/office/drawing/2014/main" id="{1BFAE0F0-D820-4CB9-8E08-5A0F7AC8E4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Content Placeholder 6" descr="A close up of a sign&#10;&#10;Description automatically generated">
            <a:extLst>
              <a:ext uri="{FF2B5EF4-FFF2-40B4-BE49-F238E27FC236}">
                <a16:creationId xmlns:a16="http://schemas.microsoft.com/office/drawing/2014/main" id="{D5F22DEF-0F59-4CE6-A380-B47917C178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106397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Ошибки компиляции от </a:t>
            </a:r>
            <a:r>
              <a:rPr lang="en-US" dirty="0"/>
              <a:t>Visual studio</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22</a:t>
            </a:fld>
            <a:endParaRPr lang="en-US" dirty="0"/>
          </a:p>
        </p:txBody>
      </p:sp>
      <p:pic>
        <p:nvPicPr>
          <p:cNvPr id="12" name="Picture 11">
            <a:extLst>
              <a:ext uri="{FF2B5EF4-FFF2-40B4-BE49-F238E27FC236}">
                <a16:creationId xmlns:a16="http://schemas.microsoft.com/office/drawing/2014/main" id="{F5B51718-0C4B-4A2C-88C5-1881F84B1443}"/>
              </a:ext>
            </a:extLst>
          </p:cNvPr>
          <p:cNvPicPr>
            <a:picLocks noChangeAspect="1"/>
          </p:cNvPicPr>
          <p:nvPr/>
        </p:nvPicPr>
        <p:blipFill>
          <a:blip r:embed="rId4"/>
          <a:stretch>
            <a:fillRect/>
          </a:stretch>
        </p:blipFill>
        <p:spPr>
          <a:xfrm>
            <a:off x="672960" y="1533844"/>
            <a:ext cx="3752850" cy="1590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Content Placeholder 6" descr="A close up of a logo&#10;&#10;Description automatically generated">
            <a:extLst>
              <a:ext uri="{FF2B5EF4-FFF2-40B4-BE49-F238E27FC236}">
                <a16:creationId xmlns:a16="http://schemas.microsoft.com/office/drawing/2014/main" id="{CC8848BC-8CEB-4F76-8F19-5B9BC86B47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4" name="Content Placeholder 6" descr="A close up of a sign&#10;&#10;Description automatically generated">
            <a:extLst>
              <a:ext uri="{FF2B5EF4-FFF2-40B4-BE49-F238E27FC236}">
                <a16:creationId xmlns:a16="http://schemas.microsoft.com/office/drawing/2014/main" id="{84031CAE-4DB1-4456-AA80-68CEB9EF56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192565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23</a:t>
            </a:fld>
            <a:endParaRPr lang="en-US" dirty="0"/>
          </a:p>
        </p:txBody>
      </p:sp>
      <p:pic>
        <p:nvPicPr>
          <p:cNvPr id="12" name="Picture 11">
            <a:extLst>
              <a:ext uri="{FF2B5EF4-FFF2-40B4-BE49-F238E27FC236}">
                <a16:creationId xmlns:a16="http://schemas.microsoft.com/office/drawing/2014/main" id="{F5B51718-0C4B-4A2C-88C5-1881F84B1443}"/>
              </a:ext>
            </a:extLst>
          </p:cNvPr>
          <p:cNvPicPr>
            <a:picLocks noChangeAspect="1"/>
          </p:cNvPicPr>
          <p:nvPr/>
        </p:nvPicPr>
        <p:blipFill>
          <a:blip r:embed="rId4"/>
          <a:stretch>
            <a:fillRect/>
          </a:stretch>
        </p:blipFill>
        <p:spPr>
          <a:xfrm>
            <a:off x="672960" y="1533844"/>
            <a:ext cx="3752850" cy="1590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81FD03FA-7D73-446D-8151-EA57C2A223DF}"/>
              </a:ext>
            </a:extLst>
          </p:cNvPr>
          <p:cNvPicPr>
            <a:picLocks noChangeAspect="1"/>
          </p:cNvPicPr>
          <p:nvPr/>
        </p:nvPicPr>
        <p:blipFill>
          <a:blip r:embed="rId5"/>
          <a:stretch>
            <a:fillRect/>
          </a:stretch>
        </p:blipFill>
        <p:spPr>
          <a:xfrm>
            <a:off x="3123598" y="3486996"/>
            <a:ext cx="3105150" cy="904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3803770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 и компилятор</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24</a:t>
            </a:fld>
            <a:endParaRPr lang="en-US" dirty="0"/>
          </a:p>
        </p:txBody>
      </p:sp>
      <p:pic>
        <p:nvPicPr>
          <p:cNvPr id="3" name="Picture 2">
            <a:extLst>
              <a:ext uri="{FF2B5EF4-FFF2-40B4-BE49-F238E27FC236}">
                <a16:creationId xmlns:a16="http://schemas.microsoft.com/office/drawing/2014/main" id="{253DB212-4EB2-4AA5-A26D-2ADAD168E5C9}"/>
              </a:ext>
            </a:extLst>
          </p:cNvPr>
          <p:cNvPicPr>
            <a:picLocks noChangeAspect="1"/>
          </p:cNvPicPr>
          <p:nvPr/>
        </p:nvPicPr>
        <p:blipFill>
          <a:blip r:embed="rId4"/>
          <a:stretch>
            <a:fillRect/>
          </a:stretch>
        </p:blipFill>
        <p:spPr>
          <a:xfrm>
            <a:off x="479185" y="1539876"/>
            <a:ext cx="4876800" cy="2181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B6169979-9671-453D-80B2-F79A01CCCF40}"/>
              </a:ext>
            </a:extLst>
          </p:cNvPr>
          <p:cNvPicPr>
            <a:picLocks noChangeAspect="1"/>
          </p:cNvPicPr>
          <p:nvPr/>
        </p:nvPicPr>
        <p:blipFill>
          <a:blip r:embed="rId5"/>
          <a:stretch>
            <a:fillRect/>
          </a:stretch>
        </p:blipFill>
        <p:spPr>
          <a:xfrm>
            <a:off x="5821302" y="1998919"/>
            <a:ext cx="2374050" cy="750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Content Placeholder 6" descr="A close up of a sign&#10;&#10;Description automatically generated">
            <a:extLst>
              <a:ext uri="{FF2B5EF4-FFF2-40B4-BE49-F238E27FC236}">
                <a16:creationId xmlns:a16="http://schemas.microsoft.com/office/drawing/2014/main" id="{9C534C24-FA61-4384-803D-2C0E612A2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2826226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25</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341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26</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39BDD1A1-46F7-4829-842E-24C00C587B3D}"/>
              </a:ext>
            </a:extLst>
          </p:cNvPr>
          <p:cNvPicPr>
            <a:picLocks noChangeAspect="1"/>
          </p:cNvPicPr>
          <p:nvPr/>
        </p:nvPicPr>
        <p:blipFill>
          <a:blip r:embed="rId5"/>
          <a:stretch>
            <a:fillRect/>
          </a:stretch>
        </p:blipFill>
        <p:spPr>
          <a:xfrm>
            <a:off x="4112027" y="1832779"/>
            <a:ext cx="2609850" cy="1200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00184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27</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39BDD1A1-46F7-4829-842E-24C00C587B3D}"/>
              </a:ext>
            </a:extLst>
          </p:cNvPr>
          <p:cNvPicPr>
            <a:picLocks noChangeAspect="1"/>
          </p:cNvPicPr>
          <p:nvPr/>
        </p:nvPicPr>
        <p:blipFill>
          <a:blip r:embed="rId5"/>
          <a:stretch>
            <a:fillRect/>
          </a:stretch>
        </p:blipFill>
        <p:spPr>
          <a:xfrm>
            <a:off x="4436118" y="1924369"/>
            <a:ext cx="2609850" cy="1200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D2D7CA62-DDB3-42B9-B253-FC28729DD631}"/>
              </a:ext>
            </a:extLst>
          </p:cNvPr>
          <p:cNvPicPr>
            <a:picLocks noChangeAspect="1"/>
          </p:cNvPicPr>
          <p:nvPr/>
        </p:nvPicPr>
        <p:blipFill>
          <a:blip r:embed="rId6"/>
          <a:stretch>
            <a:fillRect/>
          </a:stretch>
        </p:blipFill>
        <p:spPr>
          <a:xfrm>
            <a:off x="575840" y="2949696"/>
            <a:ext cx="3200400" cy="1104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80733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28</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39BDD1A1-46F7-4829-842E-24C00C587B3D}"/>
              </a:ext>
            </a:extLst>
          </p:cNvPr>
          <p:cNvPicPr>
            <a:picLocks noChangeAspect="1"/>
          </p:cNvPicPr>
          <p:nvPr/>
        </p:nvPicPr>
        <p:blipFill>
          <a:blip r:embed="rId5"/>
          <a:stretch>
            <a:fillRect/>
          </a:stretch>
        </p:blipFill>
        <p:spPr>
          <a:xfrm>
            <a:off x="4436118" y="1924369"/>
            <a:ext cx="2609850" cy="1200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D2D7CA62-DDB3-42B9-B253-FC28729DD631}"/>
              </a:ext>
            </a:extLst>
          </p:cNvPr>
          <p:cNvPicPr>
            <a:picLocks noChangeAspect="1"/>
          </p:cNvPicPr>
          <p:nvPr/>
        </p:nvPicPr>
        <p:blipFill>
          <a:blip r:embed="rId6"/>
          <a:stretch>
            <a:fillRect/>
          </a:stretch>
        </p:blipFill>
        <p:spPr>
          <a:xfrm>
            <a:off x="575840" y="2949696"/>
            <a:ext cx="3200400" cy="1104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DF219535-A8A2-4A25-B840-C6805BECBB60}"/>
              </a:ext>
            </a:extLst>
          </p:cNvPr>
          <p:cNvPicPr>
            <a:picLocks noChangeAspect="1"/>
          </p:cNvPicPr>
          <p:nvPr/>
        </p:nvPicPr>
        <p:blipFill>
          <a:blip r:embed="rId7"/>
          <a:stretch>
            <a:fillRect/>
          </a:stretch>
        </p:blipFill>
        <p:spPr>
          <a:xfrm>
            <a:off x="4572000" y="3622034"/>
            <a:ext cx="1762125" cy="685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28547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Математические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29</a:t>
            </a:fld>
            <a:endParaRPr lang="en-US" dirty="0"/>
          </a:p>
        </p:txBody>
      </p:sp>
      <p:pic>
        <p:nvPicPr>
          <p:cNvPr id="10" name="Picture 9">
            <a:extLst>
              <a:ext uri="{FF2B5EF4-FFF2-40B4-BE49-F238E27FC236}">
                <a16:creationId xmlns:a16="http://schemas.microsoft.com/office/drawing/2014/main" id="{4128A4E8-641B-42CA-931D-C572CEB37A7F}"/>
              </a:ext>
            </a:extLst>
          </p:cNvPr>
          <p:cNvPicPr>
            <a:picLocks noChangeAspect="1"/>
          </p:cNvPicPr>
          <p:nvPr/>
        </p:nvPicPr>
        <p:blipFill>
          <a:blip r:embed="rId4"/>
          <a:stretch>
            <a:fillRect/>
          </a:stretch>
        </p:blipFill>
        <p:spPr>
          <a:xfrm>
            <a:off x="548352" y="1628775"/>
            <a:ext cx="6172200" cy="1885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9029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a:t>Что такое программа?</a:t>
            </a:r>
            <a:endParaRPr lang="en-US" dirty="0"/>
          </a:p>
        </p:txBody>
      </p:sp>
      <p:sp>
        <p:nvSpPr>
          <p:cNvPr id="3" name="Content Placeholder 2"/>
          <p:cNvSpPr>
            <a:spLocks noGrp="1"/>
          </p:cNvSpPr>
          <p:nvPr>
            <p:ph sz="quarter" idx="10"/>
          </p:nvPr>
        </p:nvSpPr>
        <p:spPr/>
        <p:txBody>
          <a:bodyPr/>
          <a:lstStyle/>
          <a:p>
            <a:pPr marL="0" indent="0" algn="ctr">
              <a:buNone/>
            </a:pPr>
            <a:r>
              <a:rPr lang="ru-RU" b="1" dirty="0"/>
              <a:t>Определения сложные и малопонятные:</a:t>
            </a:r>
          </a:p>
          <a:p>
            <a:pPr marL="0" indent="0">
              <a:buNone/>
            </a:pPr>
            <a:r>
              <a:rPr lang="ru-RU" b="1" dirty="0"/>
              <a:t>Программа </a:t>
            </a:r>
            <a:r>
              <a:rPr lang="ru-RU" dirty="0"/>
              <a:t>—</a:t>
            </a:r>
            <a:r>
              <a:rPr lang="ru-RU" b="1" dirty="0"/>
              <a:t> </a:t>
            </a:r>
            <a:r>
              <a:rPr lang="ru-RU" dirty="0"/>
              <a:t>комбинация компьютерных </a:t>
            </a:r>
            <a:r>
              <a:rPr lang="ru-RU" dirty="0">
                <a:hlinkClick r:id="rId3" tooltip="Машинный код"/>
              </a:rPr>
              <a:t>инструкций</a:t>
            </a:r>
            <a:r>
              <a:rPr lang="ru-RU" dirty="0"/>
              <a:t> и </a:t>
            </a:r>
            <a:r>
              <a:rPr lang="ru-RU" dirty="0">
                <a:hlinkClick r:id="rId4" tooltip="Данные (вычислительная техника)"/>
              </a:rPr>
              <a:t>данных</a:t>
            </a:r>
            <a:r>
              <a:rPr lang="ru-RU" dirty="0"/>
              <a:t>, позволяющая </a:t>
            </a:r>
            <a:r>
              <a:rPr lang="ru-RU" dirty="0">
                <a:hlinkClick r:id="rId5" tooltip="Аппаратное обеспечение"/>
              </a:rPr>
              <a:t>аппаратному обеспечению вычислительной системы</a:t>
            </a:r>
            <a:r>
              <a:rPr lang="ru-RU" dirty="0"/>
              <a:t> выполнять </a:t>
            </a:r>
            <a:r>
              <a:rPr lang="ru-RU" dirty="0">
                <a:hlinkClick r:id="rId6" tooltip="Вычисление"/>
              </a:rPr>
              <a:t>вычисления</a:t>
            </a:r>
            <a:r>
              <a:rPr lang="ru-RU" dirty="0"/>
              <a:t> или функции управления</a:t>
            </a:r>
          </a:p>
          <a:p>
            <a:pPr marL="0" indent="0">
              <a:buNone/>
            </a:pPr>
            <a:r>
              <a:rPr lang="ru-RU" b="1" dirty="0"/>
              <a:t>Программа</a:t>
            </a:r>
            <a:r>
              <a:rPr lang="ru-RU" dirty="0"/>
              <a:t> — данные, предназначенные для управления кон­кретными компонентами системы </a:t>
            </a:r>
            <a:r>
              <a:rPr lang="ru-RU" u="sng" dirty="0">
                <a:hlinkClick r:id="rId7"/>
              </a:rPr>
              <a:t>обработки ин­формации</a:t>
            </a:r>
            <a:r>
              <a:rPr lang="ru-RU" dirty="0"/>
              <a:t> в целях реализации определённого </a:t>
            </a:r>
            <a:r>
              <a:rPr lang="ru-RU" u="sng" dirty="0">
                <a:hlinkClick r:id="rId8"/>
              </a:rPr>
              <a:t>ал­горитма</a:t>
            </a:r>
            <a:r>
              <a:rPr lang="ru-RU" dirty="0"/>
              <a:t>. </a:t>
            </a:r>
          </a:p>
          <a:p>
            <a:pPr marL="0" indent="0">
              <a:buNone/>
            </a:pPr>
            <a:r>
              <a:rPr lang="ru-RU" b="1" dirty="0"/>
              <a:t>Программа </a:t>
            </a:r>
            <a:r>
              <a:rPr lang="ru-RU" dirty="0"/>
              <a:t>— представленная в объективной форме совокупность данных и команд, предназначенных для функционирования ЭВМ и других компьютерных устройств с целью получения определённого результата, включая подготовительные материалы, полученные в ходе разработки программы для ЭВМ, и порождаемые ею аудиовизуальные отображения.</a:t>
            </a:r>
          </a:p>
        </p:txBody>
      </p:sp>
      <p:pic>
        <p:nvPicPr>
          <p:cNvPr id="7" name="Content Placeholder 6" descr="A picture containing umbrella&#10;&#10;Description automatically generated">
            <a:extLst>
              <a:ext uri="{FF2B5EF4-FFF2-40B4-BE49-F238E27FC236}">
                <a16:creationId xmlns:a16="http://schemas.microsoft.com/office/drawing/2014/main" id="{DCE8D613-AEB6-4C9B-82ED-EBA8F8C5FE22}"/>
              </a:ext>
            </a:extLst>
          </p:cNvPr>
          <p:cNvPicPr>
            <a:picLocks noGrp="1" noChangeAspect="1"/>
          </p:cNvPicPr>
          <p:nvPr>
            <p:ph sz="quarter" idx="11"/>
          </p:nvPr>
        </p:nvPicPr>
        <p:blipFill>
          <a:blip r:embed="rId9">
            <a:extLst>
              <a:ext uri="{28A0092B-C50C-407E-A947-70E740481C1C}">
                <a14:useLocalDpi xmlns:a14="http://schemas.microsoft.com/office/drawing/2010/main" val="0"/>
              </a:ext>
            </a:extLst>
          </a:blip>
          <a:stretch>
            <a:fillRect/>
          </a:stretch>
        </p:blipFill>
        <p:spPr>
          <a:xfrm>
            <a:off x="5320506" y="1079500"/>
            <a:ext cx="2946400" cy="294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A5550BAA-4A93-7C4F-9F93-F6DAD9B885B8}"/>
              </a:ext>
            </a:extLst>
          </p:cNvPr>
          <p:cNvSpPr txBox="1"/>
          <p:nvPr/>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371149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Подсказки от </a:t>
            </a:r>
            <a:r>
              <a:rPr lang="en-US" dirty="0"/>
              <a:t>visual studio</a:t>
            </a:r>
            <a:endParaRPr lang="ru-RU" dirty="0"/>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30</a:t>
            </a:fld>
            <a:endParaRPr lang="en-US" dirty="0"/>
          </a:p>
        </p:txBody>
      </p:sp>
      <p:pic>
        <p:nvPicPr>
          <p:cNvPr id="3" name="Picture 2">
            <a:extLst>
              <a:ext uri="{FF2B5EF4-FFF2-40B4-BE49-F238E27FC236}">
                <a16:creationId xmlns:a16="http://schemas.microsoft.com/office/drawing/2014/main" id="{6AD290F1-F81A-46B0-A727-034FBFE627FD}"/>
              </a:ext>
            </a:extLst>
          </p:cNvPr>
          <p:cNvPicPr>
            <a:picLocks noChangeAspect="1"/>
          </p:cNvPicPr>
          <p:nvPr/>
        </p:nvPicPr>
        <p:blipFill>
          <a:blip r:embed="rId4"/>
          <a:stretch>
            <a:fillRect/>
          </a:stretch>
        </p:blipFill>
        <p:spPr>
          <a:xfrm>
            <a:off x="611408" y="1955479"/>
            <a:ext cx="5467350" cy="1476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Content Placeholder 6" descr="A close up of a logo&#10;&#10;Description automatically generated">
            <a:extLst>
              <a:ext uri="{FF2B5EF4-FFF2-40B4-BE49-F238E27FC236}">
                <a16:creationId xmlns:a16="http://schemas.microsoft.com/office/drawing/2014/main" id="{F83B76DA-5769-4655-8186-A684F46B4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Content Placeholder 6" descr="A close up of a sign&#10;&#10;Description automatically generated">
            <a:extLst>
              <a:ext uri="{FF2B5EF4-FFF2-40B4-BE49-F238E27FC236}">
                <a16:creationId xmlns:a16="http://schemas.microsoft.com/office/drawing/2014/main" id="{494EC037-4C29-4AC1-98BB-7ED640F63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2678779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сравнения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31</a:t>
            </a:fld>
            <a:endParaRPr lang="en-US" dirty="0"/>
          </a:p>
        </p:txBody>
      </p:sp>
      <p:pic>
        <p:nvPicPr>
          <p:cNvPr id="8" name="Picture 7">
            <a:extLst>
              <a:ext uri="{FF2B5EF4-FFF2-40B4-BE49-F238E27FC236}">
                <a16:creationId xmlns:a16="http://schemas.microsoft.com/office/drawing/2014/main" id="{62108CEA-5D85-436E-B23C-8B5355D548C5}"/>
              </a:ext>
            </a:extLst>
          </p:cNvPr>
          <p:cNvPicPr>
            <a:picLocks noChangeAspect="1"/>
          </p:cNvPicPr>
          <p:nvPr/>
        </p:nvPicPr>
        <p:blipFill>
          <a:blip r:embed="rId4"/>
          <a:stretch>
            <a:fillRect/>
          </a:stretch>
        </p:blipFill>
        <p:spPr>
          <a:xfrm>
            <a:off x="992239" y="1596919"/>
            <a:ext cx="3927000" cy="1527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8819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Логические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32</a:t>
            </a:fld>
            <a:endParaRPr lang="en-US" dirty="0"/>
          </a:p>
        </p:txBody>
      </p:sp>
      <p:pic>
        <p:nvPicPr>
          <p:cNvPr id="8" name="Picture 7">
            <a:extLst>
              <a:ext uri="{FF2B5EF4-FFF2-40B4-BE49-F238E27FC236}">
                <a16:creationId xmlns:a16="http://schemas.microsoft.com/office/drawing/2014/main" id="{62108CEA-5D85-436E-B23C-8B5355D548C5}"/>
              </a:ext>
            </a:extLst>
          </p:cNvPr>
          <p:cNvPicPr>
            <a:picLocks noChangeAspect="1"/>
          </p:cNvPicPr>
          <p:nvPr/>
        </p:nvPicPr>
        <p:blipFill>
          <a:blip r:embed="rId4"/>
          <a:stretch>
            <a:fillRect/>
          </a:stretch>
        </p:blipFill>
        <p:spPr>
          <a:xfrm>
            <a:off x="992239" y="1596919"/>
            <a:ext cx="3927000" cy="1527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3F37D9A3-B43F-4BC7-AC3D-790CCE89FF44}"/>
              </a:ext>
            </a:extLst>
          </p:cNvPr>
          <p:cNvPicPr>
            <a:picLocks noChangeAspect="1"/>
          </p:cNvPicPr>
          <p:nvPr/>
        </p:nvPicPr>
        <p:blipFill>
          <a:blip r:embed="rId5"/>
          <a:stretch>
            <a:fillRect/>
          </a:stretch>
        </p:blipFill>
        <p:spPr>
          <a:xfrm>
            <a:off x="2955739" y="3422009"/>
            <a:ext cx="4448175" cy="1085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52807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33</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5220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34</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24EDA893-9327-42BF-A6E3-814A7C1C2314}"/>
              </a:ext>
            </a:extLst>
          </p:cNvPr>
          <p:cNvPicPr>
            <a:picLocks noChangeAspect="1"/>
          </p:cNvPicPr>
          <p:nvPr/>
        </p:nvPicPr>
        <p:blipFill>
          <a:blip r:embed="rId5"/>
          <a:stretch>
            <a:fillRect/>
          </a:stretch>
        </p:blipFill>
        <p:spPr>
          <a:xfrm>
            <a:off x="901620" y="2509966"/>
            <a:ext cx="59055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48502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35</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24EDA893-9327-42BF-A6E3-814A7C1C2314}"/>
              </a:ext>
            </a:extLst>
          </p:cNvPr>
          <p:cNvPicPr>
            <a:picLocks noChangeAspect="1"/>
          </p:cNvPicPr>
          <p:nvPr/>
        </p:nvPicPr>
        <p:blipFill>
          <a:blip r:embed="rId5"/>
          <a:stretch>
            <a:fillRect/>
          </a:stretch>
        </p:blipFill>
        <p:spPr>
          <a:xfrm>
            <a:off x="901620" y="2509966"/>
            <a:ext cx="59055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5534617D-8B66-451F-829E-7E5A258BAE67}"/>
              </a:ext>
            </a:extLst>
          </p:cNvPr>
          <p:cNvPicPr>
            <a:picLocks noChangeAspect="1"/>
          </p:cNvPicPr>
          <p:nvPr/>
        </p:nvPicPr>
        <p:blipFill>
          <a:blip r:embed="rId6"/>
          <a:stretch>
            <a:fillRect/>
          </a:stretch>
        </p:blipFill>
        <p:spPr>
          <a:xfrm>
            <a:off x="1043045" y="3287113"/>
            <a:ext cx="5648325" cy="107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763746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переменные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36</a:t>
            </a:fld>
            <a:endParaRPr lang="en-US" dirty="0"/>
          </a:p>
        </p:txBody>
      </p:sp>
      <p:pic>
        <p:nvPicPr>
          <p:cNvPr id="3" name="Picture 2">
            <a:extLst>
              <a:ext uri="{FF2B5EF4-FFF2-40B4-BE49-F238E27FC236}">
                <a16:creationId xmlns:a16="http://schemas.microsoft.com/office/drawing/2014/main" id="{78D532F7-E9A1-4C36-976D-D287F1184332}"/>
              </a:ext>
            </a:extLst>
          </p:cNvPr>
          <p:cNvPicPr>
            <a:picLocks noChangeAspect="1"/>
          </p:cNvPicPr>
          <p:nvPr/>
        </p:nvPicPr>
        <p:blipFill>
          <a:blip r:embed="rId4"/>
          <a:stretch>
            <a:fillRect/>
          </a:stretch>
        </p:blipFill>
        <p:spPr>
          <a:xfrm>
            <a:off x="940502" y="1651907"/>
            <a:ext cx="2476497" cy="12422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FBA81686-FF14-4F51-A719-22061BC97A44}"/>
              </a:ext>
            </a:extLst>
          </p:cNvPr>
          <p:cNvPicPr>
            <a:picLocks noChangeAspect="1"/>
          </p:cNvPicPr>
          <p:nvPr/>
        </p:nvPicPr>
        <p:blipFill>
          <a:blip r:embed="rId5"/>
          <a:stretch>
            <a:fillRect/>
          </a:stretch>
        </p:blipFill>
        <p:spPr>
          <a:xfrm>
            <a:off x="4085863" y="1640293"/>
            <a:ext cx="2204959" cy="12422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DD5B0253-C409-497A-9F55-4487C92F1074}"/>
              </a:ext>
            </a:extLst>
          </p:cNvPr>
          <p:cNvPicPr>
            <a:picLocks noChangeAspect="1"/>
          </p:cNvPicPr>
          <p:nvPr/>
        </p:nvPicPr>
        <p:blipFill>
          <a:blip r:embed="rId6"/>
          <a:stretch>
            <a:fillRect/>
          </a:stretch>
        </p:blipFill>
        <p:spPr>
          <a:xfrm>
            <a:off x="1801229" y="3283015"/>
            <a:ext cx="3995956" cy="13638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54866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561516"/>
          </a:xfrm>
        </p:spPr>
        <p:txBody>
          <a:bodyPr/>
          <a:lstStyle/>
          <a:p>
            <a:pPr algn="ctr"/>
            <a:r>
              <a:rPr lang="ru-RU" dirty="0"/>
              <a:t>Операторы и значения, схемы операторов </a:t>
            </a:r>
          </a:p>
          <a:p>
            <a:pPr algn="ctr"/>
            <a:r>
              <a:rPr lang="ru-RU" dirty="0"/>
              <a:t>Бинарные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37</a:t>
            </a:fld>
            <a:endParaRPr lang="en-US" dirty="0"/>
          </a:p>
        </p:txBody>
      </p:sp>
      <p:pic>
        <p:nvPicPr>
          <p:cNvPr id="8" name="Picture 7">
            <a:extLst>
              <a:ext uri="{FF2B5EF4-FFF2-40B4-BE49-F238E27FC236}">
                <a16:creationId xmlns:a16="http://schemas.microsoft.com/office/drawing/2014/main" id="{7921E790-99E3-4B1F-850A-7C68DB053267}"/>
              </a:ext>
            </a:extLst>
          </p:cNvPr>
          <p:cNvPicPr>
            <a:picLocks noChangeAspect="1"/>
          </p:cNvPicPr>
          <p:nvPr/>
        </p:nvPicPr>
        <p:blipFill>
          <a:blip r:embed="rId4"/>
          <a:stretch>
            <a:fillRect/>
          </a:stretch>
        </p:blipFill>
        <p:spPr>
          <a:xfrm>
            <a:off x="1474266" y="1641016"/>
            <a:ext cx="6458673" cy="2555905"/>
          </a:xfrm>
          <a:prstGeom prst="rect">
            <a:avLst/>
          </a:prstGeom>
        </p:spPr>
      </p:pic>
    </p:spTree>
    <p:extLst>
      <p:ext uri="{BB962C8B-B14F-4D97-AF65-F5344CB8AC3E}">
        <p14:creationId xmlns:p14="http://schemas.microsoft.com/office/powerpoint/2010/main" val="504160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значения, схемы операторов</a:t>
            </a:r>
          </a:p>
          <a:p>
            <a:pPr algn="ctr"/>
            <a:r>
              <a:rPr lang="ru-RU" dirty="0"/>
              <a:t>Унарные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38</a:t>
            </a:fld>
            <a:endParaRPr lang="en-US" dirty="0"/>
          </a:p>
        </p:txBody>
      </p:sp>
      <p:pic>
        <p:nvPicPr>
          <p:cNvPr id="3" name="Picture 2">
            <a:extLst>
              <a:ext uri="{FF2B5EF4-FFF2-40B4-BE49-F238E27FC236}">
                <a16:creationId xmlns:a16="http://schemas.microsoft.com/office/drawing/2014/main" id="{0C3FC282-8D7B-45FD-ADA1-1AEB33AB32DE}"/>
              </a:ext>
            </a:extLst>
          </p:cNvPr>
          <p:cNvPicPr>
            <a:picLocks noChangeAspect="1"/>
          </p:cNvPicPr>
          <p:nvPr/>
        </p:nvPicPr>
        <p:blipFill>
          <a:blip r:embed="rId4"/>
          <a:stretch>
            <a:fillRect/>
          </a:stretch>
        </p:blipFill>
        <p:spPr>
          <a:xfrm>
            <a:off x="1689903" y="1619175"/>
            <a:ext cx="5313925" cy="2762728"/>
          </a:xfrm>
          <a:prstGeom prst="rect">
            <a:avLst/>
          </a:prstGeom>
        </p:spPr>
      </p:pic>
    </p:spTree>
    <p:extLst>
      <p:ext uri="{BB962C8B-B14F-4D97-AF65-F5344CB8AC3E}">
        <p14:creationId xmlns:p14="http://schemas.microsoft.com/office/powerpoint/2010/main" val="244130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значения, схемы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39</a:t>
            </a:fld>
            <a:endParaRPr lang="en-US" dirty="0"/>
          </a:p>
        </p:txBody>
      </p:sp>
      <p:pic>
        <p:nvPicPr>
          <p:cNvPr id="3" name="Picture 2">
            <a:extLst>
              <a:ext uri="{FF2B5EF4-FFF2-40B4-BE49-F238E27FC236}">
                <a16:creationId xmlns:a16="http://schemas.microsoft.com/office/drawing/2014/main" id="{0C3FC282-8D7B-45FD-ADA1-1AEB33AB32DE}"/>
              </a:ext>
            </a:extLst>
          </p:cNvPr>
          <p:cNvPicPr>
            <a:picLocks noChangeAspect="1"/>
          </p:cNvPicPr>
          <p:nvPr/>
        </p:nvPicPr>
        <p:blipFill>
          <a:blip r:embed="rId4"/>
          <a:stretch>
            <a:fillRect/>
          </a:stretch>
        </p:blipFill>
        <p:spPr>
          <a:xfrm>
            <a:off x="5173196" y="2093973"/>
            <a:ext cx="3332045" cy="1732342"/>
          </a:xfrm>
          <a:prstGeom prst="rect">
            <a:avLst/>
          </a:prstGeom>
        </p:spPr>
      </p:pic>
      <p:pic>
        <p:nvPicPr>
          <p:cNvPr id="8" name="Picture 7">
            <a:extLst>
              <a:ext uri="{FF2B5EF4-FFF2-40B4-BE49-F238E27FC236}">
                <a16:creationId xmlns:a16="http://schemas.microsoft.com/office/drawing/2014/main" id="{0956566E-2FBA-4BBD-A0E2-378672278C33}"/>
              </a:ext>
            </a:extLst>
          </p:cNvPr>
          <p:cNvPicPr>
            <a:picLocks noChangeAspect="1"/>
          </p:cNvPicPr>
          <p:nvPr/>
        </p:nvPicPr>
        <p:blipFill>
          <a:blip r:embed="rId5"/>
          <a:stretch>
            <a:fillRect/>
          </a:stretch>
        </p:blipFill>
        <p:spPr>
          <a:xfrm>
            <a:off x="204074" y="2199188"/>
            <a:ext cx="4111687" cy="1627127"/>
          </a:xfrm>
          <a:prstGeom prst="rect">
            <a:avLst/>
          </a:prstGeom>
        </p:spPr>
      </p:pic>
      <p:sp>
        <p:nvSpPr>
          <p:cNvPr id="9" name="Text Placeholder 3">
            <a:extLst>
              <a:ext uri="{FF2B5EF4-FFF2-40B4-BE49-F238E27FC236}">
                <a16:creationId xmlns:a16="http://schemas.microsoft.com/office/drawing/2014/main" id="{3BC48777-F611-4442-8276-A2AAB81797D0}"/>
              </a:ext>
            </a:extLst>
          </p:cNvPr>
          <p:cNvSpPr txBox="1">
            <a:spLocks/>
          </p:cNvSpPr>
          <p:nvPr/>
        </p:nvSpPr>
        <p:spPr>
          <a:xfrm>
            <a:off x="52388" y="1642785"/>
            <a:ext cx="4367213" cy="342899"/>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Бинарные</a:t>
            </a:r>
          </a:p>
          <a:p>
            <a:pPr algn="ctr"/>
            <a:endParaRPr lang="ru-RU" dirty="0"/>
          </a:p>
        </p:txBody>
      </p:sp>
      <p:sp>
        <p:nvSpPr>
          <p:cNvPr id="10" name="Text Placeholder 3">
            <a:extLst>
              <a:ext uri="{FF2B5EF4-FFF2-40B4-BE49-F238E27FC236}">
                <a16:creationId xmlns:a16="http://schemas.microsoft.com/office/drawing/2014/main" id="{69A76D60-A85C-40C9-83D9-47F946A41B71}"/>
              </a:ext>
            </a:extLst>
          </p:cNvPr>
          <p:cNvSpPr txBox="1">
            <a:spLocks/>
          </p:cNvSpPr>
          <p:nvPr/>
        </p:nvSpPr>
        <p:spPr>
          <a:xfrm>
            <a:off x="4724400" y="1642785"/>
            <a:ext cx="4367213" cy="34893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Унарные</a:t>
            </a:r>
          </a:p>
          <a:p>
            <a:pPr algn="ctr"/>
            <a:endParaRPr lang="ru-RU" dirty="0"/>
          </a:p>
        </p:txBody>
      </p:sp>
    </p:spTree>
    <p:extLst>
      <p:ext uri="{BB962C8B-B14F-4D97-AF65-F5344CB8AC3E}">
        <p14:creationId xmlns:p14="http://schemas.microsoft.com/office/powerpoint/2010/main" val="206257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А на самом деле?</a:t>
            </a:r>
            <a:endParaRPr lang="en-US" dirty="0"/>
          </a:p>
        </p:txBody>
      </p:sp>
      <p:pic>
        <p:nvPicPr>
          <p:cNvPr id="6" name="Content Placeholder 5" descr="A close up of a clock&#10;&#10;Description automatically generated">
            <a:extLst>
              <a:ext uri="{FF2B5EF4-FFF2-40B4-BE49-F238E27FC236}">
                <a16:creationId xmlns:a16="http://schemas.microsoft.com/office/drawing/2014/main" id="{5F1F9D43-3345-4219-B419-2A625B3DCDEE}"/>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636608" y="1493072"/>
            <a:ext cx="1991722" cy="2983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 Placeholder 8"/>
          <p:cNvSpPr>
            <a:spLocks noGrp="1"/>
          </p:cNvSpPr>
          <p:nvPr>
            <p:ph type="body" sz="quarter" idx="11"/>
          </p:nvPr>
        </p:nvSpPr>
        <p:spPr/>
        <p:txBody>
          <a:bodyPr/>
          <a:lstStyle/>
          <a:p>
            <a:r>
              <a:rPr lang="ru-RU" dirty="0"/>
              <a:t>Программа — описание желаемого поведения на понятном для исполнителя языке.</a:t>
            </a:r>
          </a:p>
          <a:p>
            <a:endParaRPr lang="en-US" dirty="0"/>
          </a:p>
        </p:txBody>
      </p:sp>
      <p:sp>
        <p:nvSpPr>
          <p:cNvPr id="5" name="Slide Number Placeholder 4">
            <a:extLst>
              <a:ext uri="{FF2B5EF4-FFF2-40B4-BE49-F238E27FC236}">
                <a16:creationId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8" name="Picture 7" descr="A close up of a map&#10;&#10;Description automatically generated">
            <a:extLst>
              <a:ext uri="{FF2B5EF4-FFF2-40B4-BE49-F238E27FC236}">
                <a16:creationId xmlns:a16="http://schemas.microsoft.com/office/drawing/2014/main" id="{743EC0CC-3369-4A17-9B21-B32ACCEF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45" y="1493072"/>
            <a:ext cx="2643557" cy="1729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34BE139B-23A7-4521-87A9-976E6BF183C9}"/>
              </a:ext>
            </a:extLst>
          </p:cNvPr>
          <p:cNvPicPr>
            <a:picLocks noChangeAspect="1"/>
          </p:cNvPicPr>
          <p:nvPr/>
        </p:nvPicPr>
        <p:blipFill>
          <a:blip r:embed="rId5"/>
          <a:stretch>
            <a:fillRect/>
          </a:stretch>
        </p:blipFill>
        <p:spPr>
          <a:xfrm>
            <a:off x="6041917" y="1952524"/>
            <a:ext cx="2657702" cy="19734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76AA4242-F4D4-4472-9B05-82C56792F4DB}"/>
              </a:ext>
            </a:extLst>
          </p:cNvPr>
          <p:cNvPicPr>
            <a:picLocks noChangeAspect="1"/>
          </p:cNvPicPr>
          <p:nvPr/>
        </p:nvPicPr>
        <p:blipFill>
          <a:blip r:embed="rId6"/>
          <a:stretch>
            <a:fillRect/>
          </a:stretch>
        </p:blipFill>
        <p:spPr>
          <a:xfrm>
            <a:off x="3432699" y="3554559"/>
            <a:ext cx="1657143" cy="7428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352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40</a:t>
            </a:fld>
            <a:endParaRPr lang="en-US" dirty="0"/>
          </a:p>
        </p:txBody>
      </p:sp>
      <p:pic>
        <p:nvPicPr>
          <p:cNvPr id="6" name="Picture 5">
            <a:extLst>
              <a:ext uri="{FF2B5EF4-FFF2-40B4-BE49-F238E27FC236}">
                <a16:creationId xmlns:a16="http://schemas.microsoft.com/office/drawing/2014/main" id="{2DF25ED9-226C-4E40-84A9-3DC06CA0623D}"/>
              </a:ext>
            </a:extLst>
          </p:cNvPr>
          <p:cNvPicPr>
            <a:picLocks noChangeAspect="1"/>
          </p:cNvPicPr>
          <p:nvPr/>
        </p:nvPicPr>
        <p:blipFill>
          <a:blip r:embed="rId4"/>
          <a:stretch>
            <a:fillRect/>
          </a:stretch>
        </p:blipFill>
        <p:spPr>
          <a:xfrm>
            <a:off x="2032211" y="1709437"/>
            <a:ext cx="5381230" cy="24566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55164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41</a:t>
            </a:fld>
            <a:endParaRPr lang="en-US" dirty="0"/>
          </a:p>
        </p:txBody>
      </p:sp>
      <p:pic>
        <p:nvPicPr>
          <p:cNvPr id="8" name="Picture 7">
            <a:extLst>
              <a:ext uri="{FF2B5EF4-FFF2-40B4-BE49-F238E27FC236}">
                <a16:creationId xmlns:a16="http://schemas.microsoft.com/office/drawing/2014/main" id="{855ACF5D-46D6-4F1B-93C0-E8C890FF6485}"/>
              </a:ext>
            </a:extLst>
          </p:cNvPr>
          <p:cNvPicPr>
            <a:picLocks noChangeAspect="1"/>
          </p:cNvPicPr>
          <p:nvPr/>
        </p:nvPicPr>
        <p:blipFill>
          <a:blip r:embed="rId4"/>
          <a:stretch>
            <a:fillRect/>
          </a:stretch>
        </p:blipFill>
        <p:spPr>
          <a:xfrm>
            <a:off x="2816957" y="1770548"/>
            <a:ext cx="3213000" cy="40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7E2BB594-272B-452B-ACDA-FA2874A7F568}"/>
              </a:ext>
            </a:extLst>
          </p:cNvPr>
          <p:cNvPicPr>
            <a:picLocks noChangeAspect="1"/>
          </p:cNvPicPr>
          <p:nvPr/>
        </p:nvPicPr>
        <p:blipFill>
          <a:blip r:embed="rId5"/>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111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42</a:t>
            </a:fld>
            <a:endParaRPr lang="en-US" dirty="0"/>
          </a:p>
        </p:txBody>
      </p:sp>
      <p:pic>
        <p:nvPicPr>
          <p:cNvPr id="8" name="Picture 7">
            <a:extLst>
              <a:ext uri="{FF2B5EF4-FFF2-40B4-BE49-F238E27FC236}">
                <a16:creationId xmlns:a16="http://schemas.microsoft.com/office/drawing/2014/main" id="{855ACF5D-46D6-4F1B-93C0-E8C890FF6485}"/>
              </a:ext>
            </a:extLst>
          </p:cNvPr>
          <p:cNvPicPr>
            <a:picLocks noChangeAspect="1"/>
          </p:cNvPicPr>
          <p:nvPr/>
        </p:nvPicPr>
        <p:blipFill>
          <a:blip r:embed="rId4"/>
          <a:stretch>
            <a:fillRect/>
          </a:stretch>
        </p:blipFill>
        <p:spPr>
          <a:xfrm>
            <a:off x="2816957" y="1770548"/>
            <a:ext cx="3213000" cy="40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BB791D39-C10F-4C3E-8C1F-CCD5A2052145}"/>
              </a:ext>
            </a:extLst>
          </p:cNvPr>
          <p:cNvPicPr>
            <a:picLocks noChangeAspect="1"/>
          </p:cNvPicPr>
          <p:nvPr/>
        </p:nvPicPr>
        <p:blipFill>
          <a:blip r:embed="rId5"/>
          <a:stretch>
            <a:fillRect/>
          </a:stretch>
        </p:blipFill>
        <p:spPr>
          <a:xfrm>
            <a:off x="2826760" y="2673751"/>
            <a:ext cx="3301671" cy="14387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7E2BB594-272B-452B-ACDA-FA2874A7F568}"/>
              </a:ext>
            </a:extLst>
          </p:cNvPr>
          <p:cNvPicPr>
            <a:picLocks noChangeAspect="1"/>
          </p:cNvPicPr>
          <p:nvPr/>
        </p:nvPicPr>
        <p:blipFill>
          <a:blip r:embed="rId6"/>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54300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43</a:t>
            </a:fld>
            <a:endParaRPr lang="en-US" dirty="0"/>
          </a:p>
        </p:txBody>
      </p:sp>
      <p:pic>
        <p:nvPicPr>
          <p:cNvPr id="8" name="Picture 7">
            <a:extLst>
              <a:ext uri="{FF2B5EF4-FFF2-40B4-BE49-F238E27FC236}">
                <a16:creationId xmlns:a16="http://schemas.microsoft.com/office/drawing/2014/main" id="{855ACF5D-46D6-4F1B-93C0-E8C890FF6485}"/>
              </a:ext>
            </a:extLst>
          </p:cNvPr>
          <p:cNvPicPr>
            <a:picLocks noChangeAspect="1"/>
          </p:cNvPicPr>
          <p:nvPr/>
        </p:nvPicPr>
        <p:blipFill>
          <a:blip r:embed="rId4"/>
          <a:stretch>
            <a:fillRect/>
          </a:stretch>
        </p:blipFill>
        <p:spPr>
          <a:xfrm>
            <a:off x="2816957" y="1770548"/>
            <a:ext cx="3213000" cy="40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5"/>
          <a:stretch>
            <a:fillRect/>
          </a:stretch>
        </p:blipFill>
        <p:spPr>
          <a:xfrm>
            <a:off x="2816957" y="2591119"/>
            <a:ext cx="3152775" cy="1571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680851AC-CB91-4768-AA64-CE3BCB018CB2}"/>
              </a:ext>
            </a:extLst>
          </p:cNvPr>
          <p:cNvPicPr>
            <a:picLocks noChangeAspect="1"/>
          </p:cNvPicPr>
          <p:nvPr/>
        </p:nvPicPr>
        <p:blipFill>
          <a:blip r:embed="rId6"/>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89725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44</a:t>
            </a:fld>
            <a:endParaRPr lang="en-US" dirty="0"/>
          </a:p>
        </p:txBody>
      </p:sp>
      <p:pic>
        <p:nvPicPr>
          <p:cNvPr id="8" name="Picture 7">
            <a:extLst>
              <a:ext uri="{FF2B5EF4-FFF2-40B4-BE49-F238E27FC236}">
                <a16:creationId xmlns:a16="http://schemas.microsoft.com/office/drawing/2014/main" id="{855ACF5D-46D6-4F1B-93C0-E8C890FF6485}"/>
              </a:ext>
            </a:extLst>
          </p:cNvPr>
          <p:cNvPicPr>
            <a:picLocks noChangeAspect="1"/>
          </p:cNvPicPr>
          <p:nvPr/>
        </p:nvPicPr>
        <p:blipFill>
          <a:blip r:embed="rId4"/>
          <a:stretch>
            <a:fillRect/>
          </a:stretch>
        </p:blipFill>
        <p:spPr>
          <a:xfrm>
            <a:off x="2816957" y="1770548"/>
            <a:ext cx="3213000" cy="40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5"/>
          <a:stretch>
            <a:fillRect/>
          </a:stretch>
        </p:blipFill>
        <p:spPr>
          <a:xfrm>
            <a:off x="6343039" y="2214933"/>
            <a:ext cx="2335169" cy="11640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6"/>
          <a:stretch>
            <a:fillRect/>
          </a:stretch>
        </p:blipFill>
        <p:spPr>
          <a:xfrm>
            <a:off x="3087777" y="2752434"/>
            <a:ext cx="2671359" cy="11640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7"/>
          <a:stretch>
            <a:fillRect/>
          </a:stretch>
        </p:blipFill>
        <p:spPr>
          <a:xfrm>
            <a:off x="6343039" y="3871485"/>
            <a:ext cx="542925" cy="600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8"/>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19194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45</a:t>
            </a:fld>
            <a:endParaRPr lang="en-US" dirty="0"/>
          </a:p>
        </p:txBody>
      </p:sp>
      <p:pic>
        <p:nvPicPr>
          <p:cNvPr id="8" name="Picture 7">
            <a:extLst>
              <a:ext uri="{FF2B5EF4-FFF2-40B4-BE49-F238E27FC236}">
                <a16:creationId xmlns:a16="http://schemas.microsoft.com/office/drawing/2014/main" id="{855ACF5D-46D6-4F1B-93C0-E8C890FF6485}"/>
              </a:ext>
            </a:extLst>
          </p:cNvPr>
          <p:cNvPicPr>
            <a:picLocks noChangeAspect="1"/>
          </p:cNvPicPr>
          <p:nvPr/>
        </p:nvPicPr>
        <p:blipFill>
          <a:blip r:embed="rId4"/>
          <a:stretch>
            <a:fillRect/>
          </a:stretch>
        </p:blipFill>
        <p:spPr>
          <a:xfrm>
            <a:off x="2816957" y="1770548"/>
            <a:ext cx="3213000" cy="40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5"/>
          <a:stretch>
            <a:fillRect/>
          </a:stretch>
        </p:blipFill>
        <p:spPr>
          <a:xfrm>
            <a:off x="6343039" y="2214933"/>
            <a:ext cx="2335169" cy="11640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6"/>
          <a:stretch>
            <a:fillRect/>
          </a:stretch>
        </p:blipFill>
        <p:spPr>
          <a:xfrm>
            <a:off x="3087777" y="2752434"/>
            <a:ext cx="2671359" cy="11640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7"/>
          <a:stretch>
            <a:fillRect/>
          </a:stretch>
        </p:blipFill>
        <p:spPr>
          <a:xfrm>
            <a:off x="6343039" y="3871485"/>
            <a:ext cx="542925" cy="600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14" name="Straight Connector 13">
            <a:extLst>
              <a:ext uri="{FF2B5EF4-FFF2-40B4-BE49-F238E27FC236}">
                <a16:creationId xmlns:a16="http://schemas.microsoft.com/office/drawing/2014/main" id="{13FFD395-EF5F-4F34-A2A7-26C57E663B7B}"/>
              </a:ext>
            </a:extLst>
          </p:cNvPr>
          <p:cNvCxnSpPr/>
          <p:nvPr/>
        </p:nvCxnSpPr>
        <p:spPr>
          <a:xfrm flipV="1">
            <a:off x="2662177" y="2488557"/>
            <a:ext cx="3367780" cy="179407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ADD4BE26-1FCD-4F6A-8F82-79F86DC2EE61}"/>
              </a:ext>
            </a:extLst>
          </p:cNvPr>
          <p:cNvCxnSpPr/>
          <p:nvPr/>
        </p:nvCxnSpPr>
        <p:spPr>
          <a:xfrm>
            <a:off x="2816957" y="2488557"/>
            <a:ext cx="3109281" cy="16667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3EAAEF1-AD11-43A9-A99C-5223FCB99FCC}"/>
              </a:ext>
            </a:extLst>
          </p:cNvPr>
          <p:cNvPicPr>
            <a:picLocks noChangeAspect="1"/>
          </p:cNvPicPr>
          <p:nvPr/>
        </p:nvPicPr>
        <p:blipFill>
          <a:blip r:embed="rId8"/>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13065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46</a:t>
            </a:fld>
            <a:endParaRPr lang="en-US" dirty="0"/>
          </a:p>
        </p:txBody>
      </p:sp>
      <p:pic>
        <p:nvPicPr>
          <p:cNvPr id="8" name="Picture 7">
            <a:extLst>
              <a:ext uri="{FF2B5EF4-FFF2-40B4-BE49-F238E27FC236}">
                <a16:creationId xmlns:a16="http://schemas.microsoft.com/office/drawing/2014/main" id="{1805687B-6882-43E7-BC2F-54F3C874660B}"/>
              </a:ext>
            </a:extLst>
          </p:cNvPr>
          <p:cNvPicPr>
            <a:picLocks noChangeAspect="1"/>
          </p:cNvPicPr>
          <p:nvPr/>
        </p:nvPicPr>
        <p:blipFill>
          <a:blip r:embed="rId4"/>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17584760-BEC9-4EFD-BEDC-8796D99CF7B8}"/>
              </a:ext>
            </a:extLst>
          </p:cNvPr>
          <p:cNvPicPr>
            <a:picLocks noChangeAspect="1"/>
          </p:cNvPicPr>
          <p:nvPr/>
        </p:nvPicPr>
        <p:blipFill>
          <a:blip r:embed="rId5"/>
          <a:stretch>
            <a:fillRect/>
          </a:stretch>
        </p:blipFill>
        <p:spPr>
          <a:xfrm>
            <a:off x="2482529" y="1620644"/>
            <a:ext cx="3924300" cy="361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F99E37D1-7864-4D2D-9011-F6DC44B060FE}"/>
              </a:ext>
            </a:extLst>
          </p:cNvPr>
          <p:cNvPicPr>
            <a:picLocks noChangeAspect="1"/>
          </p:cNvPicPr>
          <p:nvPr/>
        </p:nvPicPr>
        <p:blipFill>
          <a:blip r:embed="rId6"/>
          <a:stretch>
            <a:fillRect/>
          </a:stretch>
        </p:blipFill>
        <p:spPr>
          <a:xfrm>
            <a:off x="3806142" y="2403013"/>
            <a:ext cx="3962400" cy="2143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08433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47</a:t>
            </a:fld>
            <a:endParaRPr lang="en-US" dirty="0"/>
          </a:p>
        </p:txBody>
      </p:sp>
      <p:pic>
        <p:nvPicPr>
          <p:cNvPr id="8" name="Picture 7">
            <a:extLst>
              <a:ext uri="{FF2B5EF4-FFF2-40B4-BE49-F238E27FC236}">
                <a16:creationId xmlns:a16="http://schemas.microsoft.com/office/drawing/2014/main" id="{5DB20E39-D561-4111-A8C4-AEDFE781DACE}"/>
              </a:ext>
            </a:extLst>
          </p:cNvPr>
          <p:cNvPicPr>
            <a:picLocks noChangeAspect="1"/>
          </p:cNvPicPr>
          <p:nvPr/>
        </p:nvPicPr>
        <p:blipFill>
          <a:blip r:embed="rId4"/>
          <a:stretch>
            <a:fillRect/>
          </a:stretch>
        </p:blipFill>
        <p:spPr>
          <a:xfrm>
            <a:off x="357187" y="1079500"/>
            <a:ext cx="1485900" cy="106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21225CF3-749F-444D-AF3D-912A326A8975}"/>
              </a:ext>
            </a:extLst>
          </p:cNvPr>
          <p:cNvPicPr>
            <a:picLocks noChangeAspect="1"/>
          </p:cNvPicPr>
          <p:nvPr/>
        </p:nvPicPr>
        <p:blipFill>
          <a:blip r:embed="rId5"/>
          <a:stretch>
            <a:fillRect/>
          </a:stretch>
        </p:blipFill>
        <p:spPr>
          <a:xfrm>
            <a:off x="3364375" y="2293719"/>
            <a:ext cx="4267200" cy="2190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8FB82D55-30D3-4D46-9091-C15303C9224E}"/>
              </a:ext>
            </a:extLst>
          </p:cNvPr>
          <p:cNvPicPr>
            <a:picLocks noChangeAspect="1"/>
          </p:cNvPicPr>
          <p:nvPr/>
        </p:nvPicPr>
        <p:blipFill>
          <a:blip r:embed="rId6"/>
          <a:stretch>
            <a:fillRect/>
          </a:stretch>
        </p:blipFill>
        <p:spPr>
          <a:xfrm>
            <a:off x="2177668" y="1524859"/>
            <a:ext cx="437197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67367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48</a:t>
            </a:fld>
            <a:endParaRPr lang="en-US" dirty="0"/>
          </a:p>
        </p:txBody>
      </p:sp>
      <p:pic>
        <p:nvPicPr>
          <p:cNvPr id="10" name="Picture 9">
            <a:extLst>
              <a:ext uri="{FF2B5EF4-FFF2-40B4-BE49-F238E27FC236}">
                <a16:creationId xmlns:a16="http://schemas.microsoft.com/office/drawing/2014/main" id="{4B63C020-8521-4B41-AED3-39473DB187B2}"/>
              </a:ext>
            </a:extLst>
          </p:cNvPr>
          <p:cNvPicPr>
            <a:picLocks noChangeAspect="1"/>
          </p:cNvPicPr>
          <p:nvPr/>
        </p:nvPicPr>
        <p:blipFill>
          <a:blip r:embed="rId4"/>
          <a:stretch>
            <a:fillRect/>
          </a:stretch>
        </p:blipFill>
        <p:spPr>
          <a:xfrm>
            <a:off x="559020" y="1005287"/>
            <a:ext cx="1914525" cy="695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BD4A0126-F6AB-4854-8D72-3394B4972C4D}"/>
              </a:ext>
            </a:extLst>
          </p:cNvPr>
          <p:cNvPicPr>
            <a:picLocks noChangeAspect="1"/>
          </p:cNvPicPr>
          <p:nvPr/>
        </p:nvPicPr>
        <p:blipFill>
          <a:blip r:embed="rId5"/>
          <a:stretch>
            <a:fillRect/>
          </a:stretch>
        </p:blipFill>
        <p:spPr>
          <a:xfrm>
            <a:off x="1113603" y="2428983"/>
            <a:ext cx="3722308" cy="1947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46F7418F-CA53-4129-925C-6DCDF881A80F}"/>
              </a:ext>
            </a:extLst>
          </p:cNvPr>
          <p:cNvPicPr>
            <a:picLocks noChangeAspect="1"/>
          </p:cNvPicPr>
          <p:nvPr/>
        </p:nvPicPr>
        <p:blipFill>
          <a:blip r:embed="rId6"/>
          <a:stretch>
            <a:fillRect/>
          </a:stretch>
        </p:blipFill>
        <p:spPr>
          <a:xfrm>
            <a:off x="2974757" y="1644457"/>
            <a:ext cx="3695700" cy="352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F8800F53-C6D5-45D0-AE07-2968F77D198D}"/>
              </a:ext>
            </a:extLst>
          </p:cNvPr>
          <p:cNvPicPr>
            <a:picLocks noChangeAspect="1"/>
          </p:cNvPicPr>
          <p:nvPr/>
        </p:nvPicPr>
        <p:blipFill>
          <a:blip r:embed="rId7"/>
          <a:stretch>
            <a:fillRect/>
          </a:stretch>
        </p:blipFill>
        <p:spPr>
          <a:xfrm>
            <a:off x="5831568" y="2557204"/>
            <a:ext cx="1524000" cy="1819275"/>
          </a:xfrm>
          <a:prstGeom prst="rect">
            <a:avLst/>
          </a:prstGeom>
        </p:spPr>
      </p:pic>
    </p:spTree>
    <p:extLst>
      <p:ext uri="{BB962C8B-B14F-4D97-AF65-F5344CB8AC3E}">
        <p14:creationId xmlns:p14="http://schemas.microsoft.com/office/powerpoint/2010/main" val="3434236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49</a:t>
            </a:fld>
            <a:endParaRPr lang="en-US" dirty="0"/>
          </a:p>
        </p:txBody>
      </p:sp>
      <p:pic>
        <p:nvPicPr>
          <p:cNvPr id="10" name="Picture 9">
            <a:extLst>
              <a:ext uri="{FF2B5EF4-FFF2-40B4-BE49-F238E27FC236}">
                <a16:creationId xmlns:a16="http://schemas.microsoft.com/office/drawing/2014/main" id="{4B63C020-8521-4B41-AED3-39473DB187B2}"/>
              </a:ext>
            </a:extLst>
          </p:cNvPr>
          <p:cNvPicPr>
            <a:picLocks noChangeAspect="1"/>
          </p:cNvPicPr>
          <p:nvPr/>
        </p:nvPicPr>
        <p:blipFill>
          <a:blip r:embed="rId4"/>
          <a:stretch>
            <a:fillRect/>
          </a:stretch>
        </p:blipFill>
        <p:spPr>
          <a:xfrm>
            <a:off x="559020" y="1005287"/>
            <a:ext cx="1914525" cy="695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8245D10C-EB6E-4D0F-A4C9-E8EF361D1642}"/>
              </a:ext>
            </a:extLst>
          </p:cNvPr>
          <p:cNvPicPr>
            <a:picLocks noChangeAspect="1"/>
          </p:cNvPicPr>
          <p:nvPr/>
        </p:nvPicPr>
        <p:blipFill>
          <a:blip r:embed="rId5"/>
          <a:stretch>
            <a:fillRect/>
          </a:stretch>
        </p:blipFill>
        <p:spPr>
          <a:xfrm>
            <a:off x="3651066" y="1550874"/>
            <a:ext cx="3762375" cy="447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F6806D3B-1802-451F-90BD-9E564A05C312}"/>
              </a:ext>
            </a:extLst>
          </p:cNvPr>
          <p:cNvPicPr>
            <a:picLocks noChangeAspect="1"/>
          </p:cNvPicPr>
          <p:nvPr/>
        </p:nvPicPr>
        <p:blipFill>
          <a:blip r:embed="rId6"/>
          <a:stretch>
            <a:fillRect/>
          </a:stretch>
        </p:blipFill>
        <p:spPr>
          <a:xfrm>
            <a:off x="1203886" y="2361801"/>
            <a:ext cx="3876675" cy="21621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3049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Что внутри?</a:t>
            </a:r>
            <a:endParaRPr lang="en-US" dirty="0"/>
          </a:p>
        </p:txBody>
      </p:sp>
      <p:sp>
        <p:nvSpPr>
          <p:cNvPr id="4" name="Content Placeholder 3"/>
          <p:cNvSpPr>
            <a:spLocks noGrp="1"/>
          </p:cNvSpPr>
          <p:nvPr>
            <p:ph sz="quarter" idx="10"/>
          </p:nvPr>
        </p:nvSpPr>
        <p:spPr>
          <a:xfrm>
            <a:off x="357189" y="1422400"/>
            <a:ext cx="2733252" cy="3054350"/>
          </a:xfrm>
        </p:spPr>
        <p:txBody>
          <a:bodyPr/>
          <a:lstStyle/>
          <a:p>
            <a:r>
              <a:rPr lang="ru-RU" sz="1400" dirty="0"/>
              <a:t>Последовательное выполнение.</a:t>
            </a:r>
          </a:p>
          <a:p>
            <a:r>
              <a:rPr lang="ru-RU" sz="1400" dirty="0"/>
              <a:t>Ветвление.</a:t>
            </a:r>
          </a:p>
          <a:p>
            <a:r>
              <a:rPr lang="ru-RU" sz="1400" dirty="0"/>
              <a:t>Цикл.</a:t>
            </a:r>
          </a:p>
          <a:p>
            <a:endParaRPr lang="en-US" dirty="0"/>
          </a:p>
        </p:txBody>
      </p:sp>
      <p:sp>
        <p:nvSpPr>
          <p:cNvPr id="11" name="Text Placeholder 10"/>
          <p:cNvSpPr>
            <a:spLocks noGrp="1"/>
          </p:cNvSpPr>
          <p:nvPr>
            <p:ph type="body" sz="quarter" idx="11"/>
          </p:nvPr>
        </p:nvSpPr>
        <p:spPr>
          <a:xfrm>
            <a:off x="357189" y="1079500"/>
            <a:ext cx="3230556" cy="342900"/>
          </a:xfrm>
        </p:spPr>
        <p:txBody>
          <a:bodyPr/>
          <a:lstStyle/>
          <a:p>
            <a:pPr algn="ctr"/>
            <a:r>
              <a:rPr lang="ru-RU" dirty="0"/>
              <a:t>Все просто:</a:t>
            </a:r>
            <a:endParaRPr lang="en-US" dirty="0"/>
          </a:p>
        </p:txBody>
      </p:sp>
      <p:sp>
        <p:nvSpPr>
          <p:cNvPr id="12" name="Content Placeholder 11"/>
          <p:cNvSpPr>
            <a:spLocks noGrp="1"/>
          </p:cNvSpPr>
          <p:nvPr>
            <p:ph sz="quarter" idx="12"/>
          </p:nvPr>
        </p:nvSpPr>
        <p:spPr>
          <a:xfrm>
            <a:off x="6060703" y="1422400"/>
            <a:ext cx="2733252" cy="3054350"/>
          </a:xfrm>
        </p:spPr>
        <p:txBody>
          <a:bodyPr/>
          <a:lstStyle/>
          <a:p>
            <a:r>
              <a:rPr lang="ru-RU" dirty="0"/>
              <a:t>На деле реализация каждого из трех вышеперечисленных дествий может выполняться множеством различных способов</a:t>
            </a:r>
            <a:r>
              <a:rPr lang="en-US" dirty="0"/>
              <a:t>…</a:t>
            </a:r>
          </a:p>
          <a:p>
            <a:r>
              <a:rPr lang="ru-RU" dirty="0"/>
              <a:t>Процессы реального мира </a:t>
            </a:r>
            <a:r>
              <a:rPr lang="en-US" dirty="0"/>
              <a:t>c</a:t>
            </a:r>
            <a:r>
              <a:rPr lang="ru-RU" dirty="0"/>
              <a:t>ло</a:t>
            </a:r>
            <a:r>
              <a:rPr lang="en-US" dirty="0"/>
              <a:t>;</a:t>
            </a:r>
            <a:r>
              <a:rPr lang="ru-RU" dirty="0"/>
              <a:t>ны и малопонятны</a:t>
            </a:r>
            <a:r>
              <a:rPr lang="en-US" dirty="0"/>
              <a:t>…</a:t>
            </a:r>
          </a:p>
          <a:p>
            <a:r>
              <a:rPr lang="ru-RU" dirty="0"/>
              <a:t>Нам не хватает мощностей для составления полной логической модели... </a:t>
            </a:r>
          </a:p>
          <a:p>
            <a:r>
              <a:rPr lang="ru-RU" dirty="0"/>
              <a:t>Люди могут ошибаться или исходить из неверных предпосылок...</a:t>
            </a:r>
          </a:p>
          <a:p>
            <a:r>
              <a:rPr lang="ru-RU" dirty="0"/>
              <a:t>Для оптимизации выполнения программы мы жертвуем её читаемостью...</a:t>
            </a:r>
          </a:p>
          <a:p>
            <a:r>
              <a:rPr lang="ru-RU" b="1" dirty="0"/>
              <a:t>И нет им числа...</a:t>
            </a:r>
            <a:endParaRPr lang="en-US" b="1" dirty="0"/>
          </a:p>
        </p:txBody>
      </p:sp>
      <p:sp>
        <p:nvSpPr>
          <p:cNvPr id="13" name="Text Placeholder 12"/>
          <p:cNvSpPr>
            <a:spLocks noGrp="1"/>
          </p:cNvSpPr>
          <p:nvPr>
            <p:ph type="body" sz="quarter" idx="13"/>
          </p:nvPr>
        </p:nvSpPr>
        <p:spPr>
          <a:xfrm>
            <a:off x="5463251" y="1079500"/>
            <a:ext cx="3330705" cy="342900"/>
          </a:xfrm>
        </p:spPr>
        <p:txBody>
          <a:bodyPr/>
          <a:lstStyle/>
          <a:p>
            <a:pPr algn="ctr"/>
            <a:r>
              <a:rPr lang="ru-RU" dirty="0"/>
              <a:t>А вот и нет:</a:t>
            </a:r>
            <a:endParaRPr lang="en-US" dirty="0"/>
          </a:p>
        </p:txBody>
      </p:sp>
      <p:sp>
        <p:nvSpPr>
          <p:cNvPr id="5" name="Slide Number Placeholder 4">
            <a:extLst>
              <a:ext uri="{FF2B5EF4-FFF2-40B4-BE49-F238E27FC236}">
                <a16:creationId xmlns:a16="http://schemas.microsoft.com/office/drawing/2014/main" id="{E20845A9-188B-8049-BCF6-C7A00D112623}"/>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6" name="Picture 5" descr="A picture containing text, book&#10;&#10;Description automatically generated">
            <a:extLst>
              <a:ext uri="{FF2B5EF4-FFF2-40B4-BE49-F238E27FC236}">
                <a16:creationId xmlns:a16="http://schemas.microsoft.com/office/drawing/2014/main" id="{58910D9F-6B3F-472C-9284-43ABD7ED6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91" y="1271936"/>
            <a:ext cx="2364944" cy="31161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426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Групирование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50</a:t>
            </a:fld>
            <a:endParaRPr lang="en-US" dirty="0"/>
          </a:p>
        </p:txBody>
      </p:sp>
      <p:pic>
        <p:nvPicPr>
          <p:cNvPr id="8" name="Picture 7">
            <a:extLst>
              <a:ext uri="{FF2B5EF4-FFF2-40B4-BE49-F238E27FC236}">
                <a16:creationId xmlns:a16="http://schemas.microsoft.com/office/drawing/2014/main" id="{4D9074D0-4714-45F1-A38B-B9C7073A9DE4}"/>
              </a:ext>
            </a:extLst>
          </p:cNvPr>
          <p:cNvPicPr>
            <a:picLocks noChangeAspect="1"/>
          </p:cNvPicPr>
          <p:nvPr/>
        </p:nvPicPr>
        <p:blipFill>
          <a:blip r:embed="rId4"/>
          <a:stretch>
            <a:fillRect/>
          </a:stretch>
        </p:blipFill>
        <p:spPr>
          <a:xfrm>
            <a:off x="357187" y="1095375"/>
            <a:ext cx="1924050" cy="1476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6EB1C442-AD05-4B60-AAE2-FB6FB8B9F6F5}"/>
              </a:ext>
            </a:extLst>
          </p:cNvPr>
          <p:cNvPicPr>
            <a:picLocks noChangeAspect="1"/>
          </p:cNvPicPr>
          <p:nvPr/>
        </p:nvPicPr>
        <p:blipFill>
          <a:blip r:embed="rId5"/>
          <a:stretch>
            <a:fillRect/>
          </a:stretch>
        </p:blipFill>
        <p:spPr>
          <a:xfrm>
            <a:off x="2806920" y="1648671"/>
            <a:ext cx="4733925" cy="2743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72130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r>
              <a:rPr lang="ru-RU" sz="1800" dirty="0">
                <a:hlinkClick r:id="rId3"/>
              </a:rPr>
              <a:t>Оператор присваивания</a:t>
            </a:r>
            <a:endParaRPr lang="ru-RU" sz="1800" dirty="0"/>
          </a:p>
          <a:p>
            <a:endParaRPr lang="ru-RU" sz="1800" dirty="0"/>
          </a:p>
          <a:p>
            <a:r>
              <a:rPr lang="ru-RU" sz="1800" dirty="0">
                <a:hlinkClick r:id="rId4"/>
              </a:rPr>
              <a:t>Арифметические операторы</a:t>
            </a:r>
            <a:endParaRPr lang="ru-RU" sz="1800" dirty="0"/>
          </a:p>
          <a:p>
            <a:endParaRPr lang="ru-RU" sz="1800" dirty="0"/>
          </a:p>
          <a:p>
            <a:r>
              <a:rPr lang="ru-RU" sz="1800" dirty="0">
                <a:hlinkClick r:id="rId5"/>
              </a:rPr>
              <a:t>Операторы сравнения</a:t>
            </a:r>
            <a:r>
              <a:rPr lang="ru-RU" sz="1800" dirty="0"/>
              <a:t> </a:t>
            </a:r>
            <a:r>
              <a:rPr lang="ru-RU" sz="1800" dirty="0">
                <a:hlinkClick r:id="rId6"/>
              </a:rPr>
              <a:t>и равенства</a:t>
            </a:r>
            <a:endParaRPr lang="ru-RU" sz="1800" dirty="0"/>
          </a:p>
          <a:p>
            <a:endParaRPr lang="ru-RU" sz="1800" dirty="0"/>
          </a:p>
          <a:p>
            <a:r>
              <a:rPr lang="ru-RU" sz="1800" dirty="0">
                <a:hlinkClick r:id="rId7"/>
              </a:rPr>
              <a:t>Логические операторы</a:t>
            </a:r>
            <a:endParaRPr lang="ru-RU" sz="1800" dirty="0"/>
          </a:p>
          <a:p>
            <a:endParaRPr lang="ru-RU" sz="1800" dirty="0"/>
          </a:p>
          <a:p>
            <a:r>
              <a:rPr lang="ru-RU" sz="1800" dirty="0">
                <a:hlinkClick r:id="rId8"/>
              </a:rPr>
              <a:t>Общие сведения</a:t>
            </a:r>
            <a:endParaRPr lang="ru-RU"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51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467019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Ключевые слова</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52</a:t>
            </a:fld>
            <a:endParaRPr lang="en-US" dirty="0"/>
          </a:p>
        </p:txBody>
      </p:sp>
      <p:pic>
        <p:nvPicPr>
          <p:cNvPr id="6" name="Picture 5" descr="A close up of a sign&#10;&#10;Description automatically generated">
            <a:extLst>
              <a:ext uri="{FF2B5EF4-FFF2-40B4-BE49-F238E27FC236}">
                <a16:creationId xmlns:a16="http://schemas.microsoft.com/office/drawing/2014/main" id="{670FB41D-51ED-4E28-A347-C4EDA7996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433" y="1589195"/>
            <a:ext cx="6299582" cy="22089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7174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53</a:t>
            </a:fld>
            <a:endParaRPr lang="en-US" dirty="0"/>
          </a:p>
        </p:txBody>
      </p:sp>
      <p:graphicFrame>
        <p:nvGraphicFramePr>
          <p:cNvPr id="3" name="Object 2">
            <a:extLst>
              <a:ext uri="{FF2B5EF4-FFF2-40B4-BE49-F238E27FC236}">
                <a16:creationId xmlns:a16="http://schemas.microsoft.com/office/drawing/2014/main" id="{A4C3A27E-468E-4C47-8A69-8EBBAA9EDDEA}"/>
              </a:ext>
            </a:extLst>
          </p:cNvPr>
          <p:cNvGraphicFramePr>
            <a:graphicFrameLocks noChangeAspect="1"/>
          </p:cNvGraphicFramePr>
          <p:nvPr>
            <p:extLst>
              <p:ext uri="{D42A27DB-BD31-4B8C-83A1-F6EECF244321}">
                <p14:modId xmlns:p14="http://schemas.microsoft.com/office/powerpoint/2010/main" val="796457324"/>
              </p:ext>
            </p:extLst>
          </p:nvPr>
        </p:nvGraphicFramePr>
        <p:xfrm>
          <a:off x="2245488" y="1422400"/>
          <a:ext cx="4430009" cy="3064259"/>
        </p:xfrm>
        <a:graphic>
          <a:graphicData uri="http://schemas.openxmlformats.org/presentationml/2006/ole">
            <mc:AlternateContent xmlns:mc="http://schemas.openxmlformats.org/markup-compatibility/2006">
              <mc:Choice xmlns:v="urn:schemas-microsoft-com:vml" Requires="v">
                <p:oleObj spid="_x0000_s1106" name="Bitmap Image" r:id="rId5" imgW="7601040" imgH="5257800" progId="Paint.Picture">
                  <p:embed/>
                </p:oleObj>
              </mc:Choice>
              <mc:Fallback>
                <p:oleObj name="Bitmap Image" r:id="rId5" imgW="7601040" imgH="5257800" progId="Paint.Picture">
                  <p:embed/>
                  <p:pic>
                    <p:nvPicPr>
                      <p:cNvPr id="0" name=""/>
                      <p:cNvPicPr/>
                      <p:nvPr/>
                    </p:nvPicPr>
                    <p:blipFill>
                      <a:blip r:embed="rId6"/>
                      <a:stretch>
                        <a:fillRect/>
                      </a:stretch>
                    </p:blipFill>
                    <p:spPr>
                      <a:xfrm>
                        <a:off x="2245488" y="1422400"/>
                        <a:ext cx="4430009" cy="3064259"/>
                      </a:xfrm>
                      <a:prstGeom prst="rect">
                        <a:avLst/>
                      </a:prstGeom>
                    </p:spPr>
                  </p:pic>
                </p:oleObj>
              </mc:Fallback>
            </mc:AlternateContent>
          </a:graphicData>
        </a:graphic>
      </p:graphicFrame>
    </p:spTree>
    <p:extLst>
      <p:ext uri="{BB962C8B-B14F-4D97-AF65-F5344CB8AC3E}">
        <p14:creationId xmlns:p14="http://schemas.microsoft.com/office/powerpoint/2010/main" val="2581753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54</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4" y="1010050"/>
            <a:ext cx="2152650" cy="1162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857964FF-0DDF-4BB1-96C5-2AC971DAEE94}"/>
              </a:ext>
            </a:extLst>
          </p:cNvPr>
          <p:cNvPicPr>
            <a:picLocks noChangeAspect="1"/>
          </p:cNvPicPr>
          <p:nvPr/>
        </p:nvPicPr>
        <p:blipFill>
          <a:blip r:embed="rId5"/>
          <a:stretch>
            <a:fillRect/>
          </a:stretch>
        </p:blipFill>
        <p:spPr>
          <a:xfrm>
            <a:off x="3060840" y="1591075"/>
            <a:ext cx="2790825" cy="1114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16583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55</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4" y="1010050"/>
            <a:ext cx="2152650" cy="1162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685438FD-5AAB-470B-8A2D-5D98A0DF3C07}"/>
              </a:ext>
            </a:extLst>
          </p:cNvPr>
          <p:cNvPicPr>
            <a:picLocks noChangeAspect="1"/>
          </p:cNvPicPr>
          <p:nvPr/>
        </p:nvPicPr>
        <p:blipFill>
          <a:blip r:embed="rId5"/>
          <a:stretch>
            <a:fillRect/>
          </a:stretch>
        </p:blipFill>
        <p:spPr>
          <a:xfrm>
            <a:off x="3060839" y="1599216"/>
            <a:ext cx="2829225" cy="17598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08174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56</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4" y="1010050"/>
            <a:ext cx="2152650" cy="1162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685438FD-5AAB-470B-8A2D-5D98A0DF3C07}"/>
              </a:ext>
            </a:extLst>
          </p:cNvPr>
          <p:cNvPicPr>
            <a:picLocks noChangeAspect="1"/>
          </p:cNvPicPr>
          <p:nvPr/>
        </p:nvPicPr>
        <p:blipFill>
          <a:blip r:embed="rId5"/>
          <a:stretch>
            <a:fillRect/>
          </a:stretch>
        </p:blipFill>
        <p:spPr>
          <a:xfrm>
            <a:off x="4858740" y="1491850"/>
            <a:ext cx="2829225" cy="17598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0DA27487-BA86-4B65-B3A9-002C677178B0}"/>
              </a:ext>
            </a:extLst>
          </p:cNvPr>
          <p:cNvPicPr>
            <a:picLocks noChangeAspect="1"/>
          </p:cNvPicPr>
          <p:nvPr/>
        </p:nvPicPr>
        <p:blipFill>
          <a:blip r:embed="rId6"/>
          <a:stretch>
            <a:fillRect/>
          </a:stretch>
        </p:blipFill>
        <p:spPr>
          <a:xfrm>
            <a:off x="1220341" y="2570847"/>
            <a:ext cx="2790825" cy="1114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97568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57</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4" y="1010050"/>
            <a:ext cx="2152650" cy="1162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0DA27487-BA86-4B65-B3A9-002C677178B0}"/>
              </a:ext>
            </a:extLst>
          </p:cNvPr>
          <p:cNvPicPr>
            <a:picLocks noChangeAspect="1"/>
          </p:cNvPicPr>
          <p:nvPr/>
        </p:nvPicPr>
        <p:blipFill>
          <a:blip r:embed="rId5"/>
          <a:stretch>
            <a:fillRect/>
          </a:stretch>
        </p:blipFill>
        <p:spPr>
          <a:xfrm>
            <a:off x="1220341" y="2570847"/>
            <a:ext cx="2790825" cy="1114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96732C50-FE11-477D-94D3-3C873E6EC02B}"/>
              </a:ext>
            </a:extLst>
          </p:cNvPr>
          <p:cNvPicPr>
            <a:picLocks noChangeAspect="1"/>
          </p:cNvPicPr>
          <p:nvPr/>
        </p:nvPicPr>
        <p:blipFill>
          <a:blip r:embed="rId6"/>
          <a:stretch>
            <a:fillRect/>
          </a:stretch>
        </p:blipFill>
        <p:spPr>
          <a:xfrm>
            <a:off x="4442273" y="1430231"/>
            <a:ext cx="4171950" cy="2314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61450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58</a:t>
            </a:fld>
            <a:endParaRPr lang="en-US" dirty="0"/>
          </a:p>
        </p:txBody>
      </p:sp>
      <p:pic>
        <p:nvPicPr>
          <p:cNvPr id="10" name="Picture 9">
            <a:extLst>
              <a:ext uri="{FF2B5EF4-FFF2-40B4-BE49-F238E27FC236}">
                <a16:creationId xmlns:a16="http://schemas.microsoft.com/office/drawing/2014/main" id="{8C5E6468-29BA-4213-9D0F-AA0A0355067C}"/>
              </a:ext>
            </a:extLst>
          </p:cNvPr>
          <p:cNvPicPr>
            <a:picLocks noChangeAspect="1"/>
          </p:cNvPicPr>
          <p:nvPr/>
        </p:nvPicPr>
        <p:blipFill>
          <a:blip r:embed="rId4"/>
          <a:stretch>
            <a:fillRect/>
          </a:stretch>
        </p:blipFill>
        <p:spPr>
          <a:xfrm>
            <a:off x="377586" y="1104585"/>
            <a:ext cx="2034900" cy="14829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46BFBFCB-30FA-4BBE-BC71-C4EDA370A5AC}"/>
              </a:ext>
            </a:extLst>
          </p:cNvPr>
          <p:cNvPicPr>
            <a:picLocks noChangeAspect="1"/>
          </p:cNvPicPr>
          <p:nvPr/>
        </p:nvPicPr>
        <p:blipFill>
          <a:blip r:embed="rId5"/>
          <a:stretch>
            <a:fillRect/>
          </a:stretch>
        </p:blipFill>
        <p:spPr>
          <a:xfrm>
            <a:off x="3027899" y="2036442"/>
            <a:ext cx="2571750" cy="1314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22551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59</a:t>
            </a:fld>
            <a:endParaRPr lang="en-US" dirty="0"/>
          </a:p>
        </p:txBody>
      </p:sp>
      <p:pic>
        <p:nvPicPr>
          <p:cNvPr id="10" name="Picture 9">
            <a:extLst>
              <a:ext uri="{FF2B5EF4-FFF2-40B4-BE49-F238E27FC236}">
                <a16:creationId xmlns:a16="http://schemas.microsoft.com/office/drawing/2014/main" id="{8C5E6468-29BA-4213-9D0F-AA0A0355067C}"/>
              </a:ext>
            </a:extLst>
          </p:cNvPr>
          <p:cNvPicPr>
            <a:picLocks noChangeAspect="1"/>
          </p:cNvPicPr>
          <p:nvPr/>
        </p:nvPicPr>
        <p:blipFill>
          <a:blip r:embed="rId4"/>
          <a:stretch>
            <a:fillRect/>
          </a:stretch>
        </p:blipFill>
        <p:spPr>
          <a:xfrm>
            <a:off x="377586" y="1104585"/>
            <a:ext cx="2034900" cy="14829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C0F2C595-FE34-4332-AE96-F7B5BE7E1A10}"/>
              </a:ext>
            </a:extLst>
          </p:cNvPr>
          <p:cNvPicPr>
            <a:picLocks noChangeAspect="1"/>
          </p:cNvPicPr>
          <p:nvPr/>
        </p:nvPicPr>
        <p:blipFill>
          <a:blip r:embed="rId5"/>
          <a:stretch>
            <a:fillRect/>
          </a:stretch>
        </p:blipFill>
        <p:spPr>
          <a:xfrm>
            <a:off x="2895600" y="1846051"/>
            <a:ext cx="3352800" cy="2400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5424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Что делать?</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p:txBody>
          <a:bodyPr/>
          <a:lstStyle/>
          <a:p>
            <a:endParaRPr lang="ru-RU" sz="1800" dirty="0"/>
          </a:p>
          <a:p>
            <a:r>
              <a:rPr lang="ru-RU" sz="1800" dirty="0"/>
              <a:t>Абстракция </a:t>
            </a:r>
          </a:p>
          <a:p>
            <a:endParaRPr lang="ru-RU" sz="1800" dirty="0"/>
          </a:p>
          <a:p>
            <a:r>
              <a:rPr lang="ru-RU" sz="1800" dirty="0"/>
              <a:t>Архитектура </a:t>
            </a:r>
          </a:p>
          <a:p>
            <a:endParaRPr lang="ru-RU" sz="1800" dirty="0"/>
          </a:p>
          <a:p>
            <a:r>
              <a:rPr lang="ru-RU" sz="1800" dirty="0"/>
              <a:t>Следование парадигмам</a:t>
            </a:r>
          </a:p>
          <a:p>
            <a:endParaRPr lang="ru-RU" sz="1800" dirty="0"/>
          </a:p>
          <a:p>
            <a:r>
              <a:rPr lang="ru-RU" sz="1800" dirty="0"/>
              <a:t>Кроссплатформенность </a:t>
            </a:r>
          </a:p>
          <a:p>
            <a:endParaRPr lang="ru-RU" sz="1800" dirty="0"/>
          </a:p>
          <a:p>
            <a:r>
              <a:rPr lang="ru-RU" sz="1800" dirty="0"/>
              <a:t>Среда разработки</a:t>
            </a: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Применять Правильные инструменты.</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a:t>
            </a:fld>
            <a:endParaRPr lang="en-US" dirty="0"/>
          </a:p>
        </p:txBody>
      </p:sp>
      <p:pic>
        <p:nvPicPr>
          <p:cNvPr id="7" name="Picture 6" descr="A close up of a logo&#10;&#10;Description automatically generated">
            <a:extLst>
              <a:ext uri="{FF2B5EF4-FFF2-40B4-BE49-F238E27FC236}">
                <a16:creationId xmlns:a16="http://schemas.microsoft.com/office/drawing/2014/main" id="{1DD8E872-14E1-40AD-974B-BAD35CC0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440" y="981759"/>
            <a:ext cx="2739342" cy="27393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805680C-F1B6-446E-81C4-F63F203E8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645" y="3056269"/>
            <a:ext cx="1525145" cy="1525145"/>
          </a:xfrm>
          <a:prstGeom prst="rect">
            <a:avLst/>
          </a:prstGeom>
        </p:spPr>
      </p:pic>
      <p:pic>
        <p:nvPicPr>
          <p:cNvPr id="11" name="Picture 10" descr="A close up of a sign&#10;&#10;Description automatically generated">
            <a:extLst>
              <a:ext uri="{FF2B5EF4-FFF2-40B4-BE49-F238E27FC236}">
                <a16:creationId xmlns:a16="http://schemas.microsoft.com/office/drawing/2014/main" id="{C2BABC07-FE68-499A-A526-A9B33A529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184" y="1933478"/>
            <a:ext cx="2368864" cy="1178510"/>
          </a:xfrm>
          <a:prstGeom prst="rect">
            <a:avLst/>
          </a:prstGeom>
        </p:spPr>
      </p:pic>
    </p:spTree>
    <p:extLst>
      <p:ext uri="{BB962C8B-B14F-4D97-AF65-F5344CB8AC3E}">
        <p14:creationId xmlns:p14="http://schemas.microsoft.com/office/powerpoint/2010/main" val="2906628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60</a:t>
            </a:fld>
            <a:endParaRPr lang="en-US" dirty="0"/>
          </a:p>
        </p:txBody>
      </p:sp>
      <p:pic>
        <p:nvPicPr>
          <p:cNvPr id="3" name="Picture 2">
            <a:extLst>
              <a:ext uri="{FF2B5EF4-FFF2-40B4-BE49-F238E27FC236}">
                <a16:creationId xmlns:a16="http://schemas.microsoft.com/office/drawing/2014/main" id="{B75D217B-B384-4AA3-87FC-B9C59F241FDA}"/>
              </a:ext>
            </a:extLst>
          </p:cNvPr>
          <p:cNvPicPr>
            <a:picLocks noChangeAspect="1"/>
          </p:cNvPicPr>
          <p:nvPr/>
        </p:nvPicPr>
        <p:blipFill>
          <a:blip r:embed="rId4"/>
          <a:stretch>
            <a:fillRect/>
          </a:stretch>
        </p:blipFill>
        <p:spPr>
          <a:xfrm>
            <a:off x="357187" y="947074"/>
            <a:ext cx="2219325" cy="1466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15BA402A-4CC7-41DD-B748-3CA212BCF206}"/>
              </a:ext>
            </a:extLst>
          </p:cNvPr>
          <p:cNvPicPr>
            <a:picLocks noChangeAspect="1"/>
          </p:cNvPicPr>
          <p:nvPr/>
        </p:nvPicPr>
        <p:blipFill>
          <a:blip r:embed="rId5"/>
          <a:stretch>
            <a:fillRect/>
          </a:stretch>
        </p:blipFill>
        <p:spPr>
          <a:xfrm>
            <a:off x="3248025" y="1714500"/>
            <a:ext cx="2647950" cy="1714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58794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61</a:t>
            </a:fld>
            <a:endParaRPr lang="en-US" dirty="0"/>
          </a:p>
        </p:txBody>
      </p:sp>
      <p:pic>
        <p:nvPicPr>
          <p:cNvPr id="3" name="Picture 2">
            <a:extLst>
              <a:ext uri="{FF2B5EF4-FFF2-40B4-BE49-F238E27FC236}">
                <a16:creationId xmlns:a16="http://schemas.microsoft.com/office/drawing/2014/main" id="{99E2E27B-33A0-4112-A215-DFC032CA9AAF}"/>
              </a:ext>
            </a:extLst>
          </p:cNvPr>
          <p:cNvPicPr>
            <a:picLocks noChangeAspect="1"/>
          </p:cNvPicPr>
          <p:nvPr/>
        </p:nvPicPr>
        <p:blipFill>
          <a:blip r:embed="rId4"/>
          <a:stretch>
            <a:fillRect/>
          </a:stretch>
        </p:blipFill>
        <p:spPr>
          <a:xfrm>
            <a:off x="1585912" y="1703889"/>
            <a:ext cx="5972175" cy="2476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29932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62</a:t>
            </a:fld>
            <a:endParaRPr lang="en-US" dirty="0"/>
          </a:p>
        </p:txBody>
      </p:sp>
      <p:pic>
        <p:nvPicPr>
          <p:cNvPr id="3" name="Picture 2">
            <a:extLst>
              <a:ext uri="{FF2B5EF4-FFF2-40B4-BE49-F238E27FC236}">
                <a16:creationId xmlns:a16="http://schemas.microsoft.com/office/drawing/2014/main" id="{D011A13C-4FB2-4231-8B91-3584E87615BA}"/>
              </a:ext>
            </a:extLst>
          </p:cNvPr>
          <p:cNvPicPr>
            <a:picLocks noChangeAspect="1"/>
          </p:cNvPicPr>
          <p:nvPr/>
        </p:nvPicPr>
        <p:blipFill>
          <a:blip r:embed="rId4"/>
          <a:stretch>
            <a:fillRect/>
          </a:stretch>
        </p:blipFill>
        <p:spPr>
          <a:xfrm>
            <a:off x="503258" y="1079500"/>
            <a:ext cx="2095500" cy="1514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962D6B8E-5A05-4182-B934-04ADBAE284C9}"/>
              </a:ext>
            </a:extLst>
          </p:cNvPr>
          <p:cNvPicPr>
            <a:picLocks noChangeAspect="1"/>
          </p:cNvPicPr>
          <p:nvPr/>
        </p:nvPicPr>
        <p:blipFill>
          <a:blip r:embed="rId5"/>
          <a:stretch>
            <a:fillRect/>
          </a:stretch>
        </p:blipFill>
        <p:spPr>
          <a:xfrm>
            <a:off x="3412087" y="1516421"/>
            <a:ext cx="2319826" cy="31235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6849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63</a:t>
            </a:fld>
            <a:endParaRPr lang="en-US" dirty="0"/>
          </a:p>
        </p:txBody>
      </p:sp>
      <p:pic>
        <p:nvPicPr>
          <p:cNvPr id="13" name="Picture 12">
            <a:extLst>
              <a:ext uri="{FF2B5EF4-FFF2-40B4-BE49-F238E27FC236}">
                <a16:creationId xmlns:a16="http://schemas.microsoft.com/office/drawing/2014/main" id="{03B51360-104B-433D-9006-C7C0173A4B13}"/>
              </a:ext>
            </a:extLst>
          </p:cNvPr>
          <p:cNvPicPr>
            <a:picLocks noChangeAspect="1"/>
          </p:cNvPicPr>
          <p:nvPr/>
        </p:nvPicPr>
        <p:blipFill>
          <a:blip r:embed="rId4"/>
          <a:stretch>
            <a:fillRect/>
          </a:stretch>
        </p:blipFill>
        <p:spPr>
          <a:xfrm>
            <a:off x="3227348" y="1483328"/>
            <a:ext cx="2689304" cy="30934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6" name="Straight Arrow Connector 5">
            <a:extLst>
              <a:ext uri="{FF2B5EF4-FFF2-40B4-BE49-F238E27FC236}">
                <a16:creationId xmlns:a16="http://schemas.microsoft.com/office/drawing/2014/main" id="{3176DB11-1B9F-4CDD-B168-7E6D76B15F38}"/>
              </a:ext>
            </a:extLst>
          </p:cNvPr>
          <p:cNvCxnSpPr>
            <a:cxnSpLocks/>
          </p:cNvCxnSpPr>
          <p:nvPr/>
        </p:nvCxnSpPr>
        <p:spPr>
          <a:xfrm>
            <a:off x="5629576" y="2321329"/>
            <a:ext cx="0" cy="164360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5E4CC9-345F-4A60-8C55-13A3836759D3}"/>
              </a:ext>
            </a:extLst>
          </p:cNvPr>
          <p:cNvPicPr>
            <a:picLocks noChangeAspect="1"/>
          </p:cNvPicPr>
          <p:nvPr/>
        </p:nvPicPr>
        <p:blipFill>
          <a:blip r:embed="rId5"/>
          <a:stretch>
            <a:fillRect/>
          </a:stretch>
        </p:blipFill>
        <p:spPr>
          <a:xfrm>
            <a:off x="532435" y="908918"/>
            <a:ext cx="2046483" cy="37638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9766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Цикл</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64</a:t>
            </a:fld>
            <a:endParaRPr lang="en-US" dirty="0"/>
          </a:p>
        </p:txBody>
      </p:sp>
      <p:pic>
        <p:nvPicPr>
          <p:cNvPr id="3" name="Picture 2">
            <a:extLst>
              <a:ext uri="{FF2B5EF4-FFF2-40B4-BE49-F238E27FC236}">
                <a16:creationId xmlns:a16="http://schemas.microsoft.com/office/drawing/2014/main" id="{F392F27A-6775-4FB9-B5BE-DD5699D4F866}"/>
              </a:ext>
            </a:extLst>
          </p:cNvPr>
          <p:cNvPicPr>
            <a:picLocks noChangeAspect="1"/>
          </p:cNvPicPr>
          <p:nvPr/>
        </p:nvPicPr>
        <p:blipFill>
          <a:blip r:embed="rId3"/>
          <a:stretch>
            <a:fillRect/>
          </a:stretch>
        </p:blipFill>
        <p:spPr>
          <a:xfrm>
            <a:off x="1554545" y="1551003"/>
            <a:ext cx="2496600" cy="3090094"/>
          </a:xfrm>
          <a:prstGeom prst="rect">
            <a:avLst/>
          </a:prstGeom>
        </p:spPr>
      </p:pic>
      <p:pic>
        <p:nvPicPr>
          <p:cNvPr id="6" name="Picture 5">
            <a:extLst>
              <a:ext uri="{FF2B5EF4-FFF2-40B4-BE49-F238E27FC236}">
                <a16:creationId xmlns:a16="http://schemas.microsoft.com/office/drawing/2014/main" id="{FA60026F-EAA2-4EA3-8907-6F6D8FBD6BF7}"/>
              </a:ext>
            </a:extLst>
          </p:cNvPr>
          <p:cNvPicPr>
            <a:picLocks noChangeAspect="1"/>
          </p:cNvPicPr>
          <p:nvPr/>
        </p:nvPicPr>
        <p:blipFill>
          <a:blip r:embed="rId4"/>
          <a:stretch>
            <a:fillRect/>
          </a:stretch>
        </p:blipFill>
        <p:spPr>
          <a:xfrm>
            <a:off x="5464877" y="1618482"/>
            <a:ext cx="3055716" cy="2955136"/>
          </a:xfrm>
          <a:prstGeom prst="rect">
            <a:avLst/>
          </a:prstGeom>
        </p:spPr>
      </p:pic>
      <p:sp>
        <p:nvSpPr>
          <p:cNvPr id="8" name="Text Placeholder 3">
            <a:extLst>
              <a:ext uri="{FF2B5EF4-FFF2-40B4-BE49-F238E27FC236}">
                <a16:creationId xmlns:a16="http://schemas.microsoft.com/office/drawing/2014/main" id="{4144C2EE-0F95-47D9-9A4C-D325B27EF567}"/>
              </a:ext>
            </a:extLst>
          </p:cNvPr>
          <p:cNvSpPr txBox="1">
            <a:spLocks/>
          </p:cNvSpPr>
          <p:nvPr/>
        </p:nvSpPr>
        <p:spPr>
          <a:xfrm>
            <a:off x="4572001" y="1372975"/>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9" name="Text Placeholder 3">
            <a:extLst>
              <a:ext uri="{FF2B5EF4-FFF2-40B4-BE49-F238E27FC236}">
                <a16:creationId xmlns:a16="http://schemas.microsoft.com/office/drawing/2014/main" id="{33109E08-C04D-464F-AB72-13EA6EB3F021}"/>
              </a:ext>
            </a:extLst>
          </p:cNvPr>
          <p:cNvSpPr txBox="1">
            <a:spLocks/>
          </p:cNvSpPr>
          <p:nvPr/>
        </p:nvSpPr>
        <p:spPr>
          <a:xfrm>
            <a:off x="623407" y="139395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5" cstate="print">
            <a:extLst>
              <a:ext uri="{28A0092B-C50C-407E-A947-70E740481C1C}">
                <a14:useLocalDpi xmlns:a14="http://schemas.microsoft.com/office/drawing/2010/main" val="0"/>
              </a:ext>
            </a:extLst>
          </a:blip>
          <a:stretch>
            <a:fillRect/>
          </a:stretch>
        </p:blipFill>
        <p:spPr>
          <a:xfrm>
            <a:off x="7932939" y="3964934"/>
            <a:ext cx="853874" cy="853874"/>
          </a:xfrm>
        </p:spPr>
      </p:pic>
    </p:spTree>
    <p:extLst>
      <p:ext uri="{BB962C8B-B14F-4D97-AF65-F5344CB8AC3E}">
        <p14:creationId xmlns:p14="http://schemas.microsoft.com/office/powerpoint/2010/main" val="190474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4572000" y="1210925"/>
            <a:ext cx="4363235" cy="342900"/>
          </a:xfrm>
        </p:spPr>
        <p:txBody>
          <a:bodyPr/>
          <a:lstStyle/>
          <a:p>
            <a:pPr algn="ctr"/>
            <a:r>
              <a:rPr lang="ru-RU" dirty="0"/>
              <a:t>Предусловие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65</a:t>
            </a:fld>
            <a:endParaRPr lang="en-US" dirty="0"/>
          </a:p>
        </p:txBody>
      </p:sp>
      <p:sp>
        <p:nvSpPr>
          <p:cNvPr id="10" name="Text Placeholder 3">
            <a:extLst>
              <a:ext uri="{FF2B5EF4-FFF2-40B4-BE49-F238E27FC236}">
                <a16:creationId xmlns:a16="http://schemas.microsoft.com/office/drawing/2014/main" id="{0AC054A9-6CBF-43D3-9583-5650F5B2B8C6}"/>
              </a:ext>
            </a:extLst>
          </p:cNvPr>
          <p:cNvSpPr txBox="1">
            <a:spLocks/>
          </p:cNvSpPr>
          <p:nvPr/>
        </p:nvSpPr>
        <p:spPr>
          <a:xfrm>
            <a:off x="509588" y="1231900"/>
            <a:ext cx="4062412"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3" name="Picture 2">
            <a:extLst>
              <a:ext uri="{FF2B5EF4-FFF2-40B4-BE49-F238E27FC236}">
                <a16:creationId xmlns:a16="http://schemas.microsoft.com/office/drawing/2014/main" id="{8200BD1C-0D80-4F81-BD8C-F66AA32AD839}"/>
              </a:ext>
            </a:extLst>
          </p:cNvPr>
          <p:cNvPicPr>
            <a:picLocks noChangeAspect="1"/>
          </p:cNvPicPr>
          <p:nvPr/>
        </p:nvPicPr>
        <p:blipFill>
          <a:blip r:embed="rId4"/>
          <a:stretch>
            <a:fillRect/>
          </a:stretch>
        </p:blipFill>
        <p:spPr>
          <a:xfrm>
            <a:off x="1202531" y="1724025"/>
            <a:ext cx="2676525" cy="2447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535FBC16-89B6-4777-8894-0620A398378A}"/>
              </a:ext>
            </a:extLst>
          </p:cNvPr>
          <p:cNvPicPr>
            <a:picLocks noChangeAspect="1"/>
          </p:cNvPicPr>
          <p:nvPr/>
        </p:nvPicPr>
        <p:blipFill>
          <a:blip r:embed="rId5"/>
          <a:stretch>
            <a:fillRect/>
          </a:stretch>
        </p:blipFill>
        <p:spPr>
          <a:xfrm>
            <a:off x="5420117" y="1724025"/>
            <a:ext cx="2667000" cy="2257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69273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66</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548916" y="1079500"/>
            <a:ext cx="2133075" cy="1098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16" name="Picture 15">
            <a:extLst>
              <a:ext uri="{FF2B5EF4-FFF2-40B4-BE49-F238E27FC236}">
                <a16:creationId xmlns:a16="http://schemas.microsoft.com/office/drawing/2014/main" id="{44C3F38A-DDE2-4794-9215-9CDD463785B8}"/>
              </a:ext>
            </a:extLst>
          </p:cNvPr>
          <p:cNvPicPr>
            <a:picLocks noChangeAspect="1"/>
          </p:cNvPicPr>
          <p:nvPr/>
        </p:nvPicPr>
        <p:blipFill>
          <a:blip r:embed="rId5"/>
          <a:stretch>
            <a:fillRect/>
          </a:stretch>
        </p:blipFill>
        <p:spPr>
          <a:xfrm>
            <a:off x="5133273" y="1592848"/>
            <a:ext cx="2657475" cy="1476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65CABB42-C450-4893-A333-9B2A08586919}"/>
              </a:ext>
            </a:extLst>
          </p:cNvPr>
          <p:cNvPicPr>
            <a:picLocks noChangeAspect="1"/>
          </p:cNvPicPr>
          <p:nvPr/>
        </p:nvPicPr>
        <p:blipFill>
          <a:blip r:embed="rId6"/>
          <a:stretch>
            <a:fillRect/>
          </a:stretch>
        </p:blipFill>
        <p:spPr>
          <a:xfrm>
            <a:off x="1581150" y="2667846"/>
            <a:ext cx="2990850" cy="1724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60391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67</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4" name="Picture 3">
            <a:extLst>
              <a:ext uri="{FF2B5EF4-FFF2-40B4-BE49-F238E27FC236}">
                <a16:creationId xmlns:a16="http://schemas.microsoft.com/office/drawing/2014/main" id="{C2A12884-6A5E-464C-8F00-64D35826A67C}"/>
              </a:ext>
            </a:extLst>
          </p:cNvPr>
          <p:cNvPicPr>
            <a:picLocks noChangeAspect="1"/>
          </p:cNvPicPr>
          <p:nvPr/>
        </p:nvPicPr>
        <p:blipFill>
          <a:blip r:embed="rId4"/>
          <a:stretch>
            <a:fillRect/>
          </a:stretch>
        </p:blipFill>
        <p:spPr>
          <a:xfrm>
            <a:off x="357187" y="1141091"/>
            <a:ext cx="2105025" cy="1552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C42A118E-6876-4004-AD0C-52A878EEBEB7}"/>
              </a:ext>
            </a:extLst>
          </p:cNvPr>
          <p:cNvPicPr>
            <a:picLocks noChangeAspect="1"/>
          </p:cNvPicPr>
          <p:nvPr/>
        </p:nvPicPr>
        <p:blipFill>
          <a:blip r:embed="rId5"/>
          <a:stretch>
            <a:fillRect/>
          </a:stretch>
        </p:blipFill>
        <p:spPr>
          <a:xfrm>
            <a:off x="2883209" y="2246701"/>
            <a:ext cx="2705100" cy="1743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5C926DFC-0C40-40ED-AD8E-7256E8293680}"/>
              </a:ext>
            </a:extLst>
          </p:cNvPr>
          <p:cNvPicPr>
            <a:picLocks noChangeAspect="1"/>
          </p:cNvPicPr>
          <p:nvPr/>
        </p:nvPicPr>
        <p:blipFill>
          <a:blip r:embed="rId6"/>
          <a:stretch>
            <a:fillRect/>
          </a:stretch>
        </p:blipFill>
        <p:spPr>
          <a:xfrm>
            <a:off x="6009306" y="1250950"/>
            <a:ext cx="2733675" cy="1552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1660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68</a:t>
            </a:fld>
            <a:endParaRPr lang="en-US" dirty="0"/>
          </a:p>
        </p:txBody>
      </p:sp>
      <p:pic>
        <p:nvPicPr>
          <p:cNvPr id="4" name="Picture 3">
            <a:extLst>
              <a:ext uri="{FF2B5EF4-FFF2-40B4-BE49-F238E27FC236}">
                <a16:creationId xmlns:a16="http://schemas.microsoft.com/office/drawing/2014/main" id="{2E23F7BE-FC8D-4938-A647-2E7832A899AC}"/>
              </a:ext>
            </a:extLst>
          </p:cNvPr>
          <p:cNvPicPr>
            <a:picLocks noChangeAspect="1"/>
          </p:cNvPicPr>
          <p:nvPr/>
        </p:nvPicPr>
        <p:blipFill>
          <a:blip r:embed="rId4"/>
          <a:stretch>
            <a:fillRect/>
          </a:stretch>
        </p:blipFill>
        <p:spPr>
          <a:xfrm>
            <a:off x="2024062" y="1195250"/>
            <a:ext cx="5095875" cy="3543300"/>
          </a:xfrm>
          <a:prstGeom prst="rect">
            <a:avLst/>
          </a:prstGeom>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spTree>
    <p:extLst>
      <p:ext uri="{BB962C8B-B14F-4D97-AF65-F5344CB8AC3E}">
        <p14:creationId xmlns:p14="http://schemas.microsoft.com/office/powerpoint/2010/main" val="360792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69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4" name="Picture 3">
            <a:extLst>
              <a:ext uri="{FF2B5EF4-FFF2-40B4-BE49-F238E27FC236}">
                <a16:creationId xmlns:a16="http://schemas.microsoft.com/office/drawing/2014/main" id="{17678A8A-BE80-4E3C-8C72-BA81D7E9C71B}"/>
              </a:ext>
            </a:extLst>
          </p:cNvPr>
          <p:cNvPicPr>
            <a:picLocks noChangeAspect="1"/>
          </p:cNvPicPr>
          <p:nvPr/>
        </p:nvPicPr>
        <p:blipFill>
          <a:blip r:embed="rId4"/>
          <a:stretch>
            <a:fillRect/>
          </a:stretch>
        </p:blipFill>
        <p:spPr>
          <a:xfrm>
            <a:off x="552751" y="1495425"/>
            <a:ext cx="3362325" cy="107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11666353-CED3-4F4F-914D-A882531FDAEC}"/>
              </a:ext>
            </a:extLst>
          </p:cNvPr>
          <p:cNvPicPr>
            <a:picLocks noChangeAspect="1"/>
          </p:cNvPicPr>
          <p:nvPr/>
        </p:nvPicPr>
        <p:blipFill>
          <a:blip r:embed="rId5"/>
          <a:stretch>
            <a:fillRect/>
          </a:stretch>
        </p:blipFill>
        <p:spPr>
          <a:xfrm>
            <a:off x="4299652" y="1555109"/>
            <a:ext cx="3800475" cy="2409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6394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E3B9-03D8-42ED-BC5C-6D10E087C20C}"/>
              </a:ext>
            </a:extLst>
          </p:cNvPr>
          <p:cNvSpPr>
            <a:spLocks noGrp="1"/>
          </p:cNvSpPr>
          <p:nvPr>
            <p:ph type="title"/>
          </p:nvPr>
        </p:nvSpPr>
        <p:spPr/>
        <p:txBody>
          <a:bodyPr/>
          <a:lstStyle/>
          <a:p>
            <a:pPr algn="ctr"/>
            <a:r>
              <a:rPr lang="ru-RU" dirty="0"/>
              <a:t>Почему </a:t>
            </a:r>
            <a:r>
              <a:rPr lang="en-US" dirty="0"/>
              <a:t>C#</a:t>
            </a:r>
            <a:r>
              <a:rPr lang="ru-RU" dirty="0"/>
              <a:t> есть же </a:t>
            </a:r>
            <a:r>
              <a:rPr lang="en-US" dirty="0"/>
              <a:t>Java?</a:t>
            </a:r>
            <a:endParaRPr lang="ru-RU" dirty="0"/>
          </a:p>
        </p:txBody>
      </p:sp>
      <p:sp>
        <p:nvSpPr>
          <p:cNvPr id="3" name="Content Placeholder 2">
            <a:extLst>
              <a:ext uri="{FF2B5EF4-FFF2-40B4-BE49-F238E27FC236}">
                <a16:creationId xmlns:a16="http://schemas.microsoft.com/office/drawing/2014/main" id="{7AFD569A-92F5-4DAB-8A7B-38702B440534}"/>
              </a:ext>
            </a:extLst>
          </p:cNvPr>
          <p:cNvSpPr>
            <a:spLocks noGrp="1"/>
          </p:cNvSpPr>
          <p:nvPr>
            <p:ph sz="quarter" idx="10"/>
          </p:nvPr>
        </p:nvSpPr>
        <p:spPr/>
        <p:txBody>
          <a:bodyPr/>
          <a:lstStyle/>
          <a:p>
            <a:r>
              <a:rPr lang="ru-RU" sz="1800" dirty="0"/>
              <a:t>Один вендор</a:t>
            </a:r>
          </a:p>
          <a:p>
            <a:pPr marL="0" indent="0">
              <a:buNone/>
            </a:pPr>
            <a:endParaRPr lang="ru-RU" sz="1800" dirty="0"/>
          </a:p>
          <a:p>
            <a:r>
              <a:rPr lang="ru-RU" sz="1800" dirty="0"/>
              <a:t>Центр компетенций</a:t>
            </a:r>
          </a:p>
          <a:p>
            <a:endParaRPr lang="ru-RU" sz="1800" dirty="0"/>
          </a:p>
          <a:p>
            <a:r>
              <a:rPr lang="ru-RU" sz="1800" dirty="0"/>
              <a:t>Удобная </a:t>
            </a:r>
            <a:r>
              <a:rPr lang="en-US" sz="1800" dirty="0"/>
              <a:t>IDE</a:t>
            </a:r>
            <a:endParaRPr lang="ru-RU" sz="1800" dirty="0"/>
          </a:p>
          <a:p>
            <a:endParaRPr lang="en-US" sz="1800" dirty="0"/>
          </a:p>
          <a:p>
            <a:r>
              <a:rPr lang="ru-RU" sz="1800" dirty="0"/>
              <a:t>Низкий порог входа</a:t>
            </a:r>
          </a:p>
          <a:p>
            <a:endParaRPr lang="ru-RU" sz="1800" dirty="0"/>
          </a:p>
          <a:p>
            <a:r>
              <a:rPr lang="ru-RU" sz="1800" dirty="0"/>
              <a:t>Широкий выбор фреймворков</a:t>
            </a:r>
          </a:p>
          <a:p>
            <a:endParaRPr lang="en-US" sz="1800" dirty="0"/>
          </a:p>
          <a:p>
            <a:r>
              <a:rPr lang="ru-RU" sz="1800" dirty="0"/>
              <a:t>Кроссплатформенность</a:t>
            </a:r>
            <a:endParaRPr lang="ru-RU" dirty="0"/>
          </a:p>
        </p:txBody>
      </p:sp>
      <p:sp>
        <p:nvSpPr>
          <p:cNvPr id="4" name="Text Placeholder 3">
            <a:extLst>
              <a:ext uri="{FF2B5EF4-FFF2-40B4-BE49-F238E27FC236}">
                <a16:creationId xmlns:a16="http://schemas.microsoft.com/office/drawing/2014/main" id="{6657B4A2-30C4-4DC6-A67F-A7953CACFBE7}"/>
              </a:ext>
            </a:extLst>
          </p:cNvPr>
          <p:cNvSpPr>
            <a:spLocks noGrp="1"/>
          </p:cNvSpPr>
          <p:nvPr>
            <p:ph type="body" sz="quarter" idx="11"/>
          </p:nvPr>
        </p:nvSpPr>
        <p:spPr/>
        <p:txBody>
          <a:bodyPr/>
          <a:lstStyle/>
          <a:p>
            <a:pPr algn="ctr"/>
            <a:r>
              <a:rPr lang="en-US" dirty="0"/>
              <a:t>C# </a:t>
            </a:r>
            <a:r>
              <a:rPr lang="ru-RU" dirty="0"/>
              <a:t>это удобно.</a:t>
            </a:r>
          </a:p>
        </p:txBody>
      </p:sp>
      <p:sp>
        <p:nvSpPr>
          <p:cNvPr id="5" name="Slide Number Placeholder 4">
            <a:extLst>
              <a:ext uri="{FF2B5EF4-FFF2-40B4-BE49-F238E27FC236}">
                <a16:creationId xmlns:a16="http://schemas.microsoft.com/office/drawing/2014/main" id="{E9856140-08BE-448A-B133-483E7A390B2D}"/>
              </a:ext>
            </a:extLst>
          </p:cNvPr>
          <p:cNvSpPr>
            <a:spLocks noGrp="1"/>
          </p:cNvSpPr>
          <p:nvPr>
            <p:ph type="sldNum" sz="quarter" idx="4"/>
          </p:nvPr>
        </p:nvSpPr>
        <p:spPr/>
        <p:txBody>
          <a:bodyPr/>
          <a:lstStyle/>
          <a:p>
            <a:fld id="{3A707DD9-E92B-45E8-BE0A-E6B2EDF345EB}" type="slidenum">
              <a:rPr lang="en-US" smtClean="0"/>
              <a:pPr/>
              <a:t>7</a:t>
            </a:fld>
            <a:endParaRPr lang="en-US" dirty="0"/>
          </a:p>
        </p:txBody>
      </p:sp>
      <p:pic>
        <p:nvPicPr>
          <p:cNvPr id="7" name="Picture 6" descr="A picture containing device&#10;&#10;Description automatically generated">
            <a:extLst>
              <a:ext uri="{FF2B5EF4-FFF2-40B4-BE49-F238E27FC236}">
                <a16:creationId xmlns:a16="http://schemas.microsoft.com/office/drawing/2014/main" id="{BA7D3E4A-C9FC-4406-9131-46257753B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263" y="1826689"/>
            <a:ext cx="1824771" cy="1026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picture containing drawing&#10;&#10;Description automatically generated">
            <a:extLst>
              <a:ext uri="{FF2B5EF4-FFF2-40B4-BE49-F238E27FC236}">
                <a16:creationId xmlns:a16="http://schemas.microsoft.com/office/drawing/2014/main" id="{5540569E-B50A-4D11-9FAC-5BF123B7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3119" y="2186929"/>
            <a:ext cx="782704" cy="7827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picture containing drawing&#10;&#10;Description automatically generated">
            <a:extLst>
              <a:ext uri="{FF2B5EF4-FFF2-40B4-BE49-F238E27FC236}">
                <a16:creationId xmlns:a16="http://schemas.microsoft.com/office/drawing/2014/main" id="{140BF779-1D3A-4A0C-8844-A42BDF2F82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04" y="3257769"/>
            <a:ext cx="1498293"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descr="A close up of a sign&#10;&#10;Description automatically generated">
            <a:extLst>
              <a:ext uri="{FF2B5EF4-FFF2-40B4-BE49-F238E27FC236}">
                <a16:creationId xmlns:a16="http://schemas.microsoft.com/office/drawing/2014/main" id="{FFA65E6E-965F-406B-B7F5-D068D61C98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8067" y="3211054"/>
            <a:ext cx="1687052" cy="10622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6512C630-BBD6-4116-8D96-CA5E437256A8}"/>
              </a:ext>
            </a:extLst>
          </p:cNvPr>
          <p:cNvPicPr>
            <a:picLocks noChangeAspect="1"/>
          </p:cNvPicPr>
          <p:nvPr/>
        </p:nvPicPr>
        <p:blipFill>
          <a:blip r:embed="rId7"/>
          <a:stretch>
            <a:fillRect/>
          </a:stretch>
        </p:blipFill>
        <p:spPr>
          <a:xfrm>
            <a:off x="3457072" y="4133160"/>
            <a:ext cx="2229856"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descr="A close up of a sign&#10;&#10;Description automatically generated">
            <a:extLst>
              <a:ext uri="{FF2B5EF4-FFF2-40B4-BE49-F238E27FC236}">
                <a16:creationId xmlns:a16="http://schemas.microsoft.com/office/drawing/2014/main" id="{53FAC14B-EF57-4B49-B81A-B2F98FDC9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475" y="1371570"/>
            <a:ext cx="2572236" cy="12861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750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70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3" name="Picture 2">
            <a:extLst>
              <a:ext uri="{FF2B5EF4-FFF2-40B4-BE49-F238E27FC236}">
                <a16:creationId xmlns:a16="http://schemas.microsoft.com/office/drawing/2014/main" id="{36A54A1C-69B1-4360-90AA-124F6F4E97D5}"/>
              </a:ext>
            </a:extLst>
          </p:cNvPr>
          <p:cNvPicPr>
            <a:picLocks noChangeAspect="1"/>
          </p:cNvPicPr>
          <p:nvPr/>
        </p:nvPicPr>
        <p:blipFill>
          <a:blip r:embed="rId4"/>
          <a:stretch>
            <a:fillRect/>
          </a:stretch>
        </p:blipFill>
        <p:spPr>
          <a:xfrm>
            <a:off x="569932" y="1546614"/>
            <a:ext cx="5619750" cy="5143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EC0D5535-17A3-49DD-A52A-94740FC183B9}"/>
              </a:ext>
            </a:extLst>
          </p:cNvPr>
          <p:cNvPicPr>
            <a:picLocks noChangeAspect="1"/>
          </p:cNvPicPr>
          <p:nvPr/>
        </p:nvPicPr>
        <p:blipFill>
          <a:blip r:embed="rId5"/>
          <a:stretch>
            <a:fillRect/>
          </a:stretch>
        </p:blipFill>
        <p:spPr>
          <a:xfrm>
            <a:off x="2447925" y="2469509"/>
            <a:ext cx="4248150" cy="1495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28614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71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9" name="Picture 8">
            <a:extLst>
              <a:ext uri="{FF2B5EF4-FFF2-40B4-BE49-F238E27FC236}">
                <a16:creationId xmlns:a16="http://schemas.microsoft.com/office/drawing/2014/main" id="{81DA8365-9AD1-461D-AD70-30D7A4C533AB}"/>
              </a:ext>
            </a:extLst>
          </p:cNvPr>
          <p:cNvPicPr>
            <a:picLocks noChangeAspect="1"/>
          </p:cNvPicPr>
          <p:nvPr/>
        </p:nvPicPr>
        <p:blipFill>
          <a:blip r:embed="rId4"/>
          <a:stretch>
            <a:fillRect/>
          </a:stretch>
        </p:blipFill>
        <p:spPr>
          <a:xfrm>
            <a:off x="1981200" y="3955529"/>
            <a:ext cx="5181600" cy="5619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441EBECD-6F1A-43E0-BE2D-4713B712A47E}"/>
              </a:ext>
            </a:extLst>
          </p:cNvPr>
          <p:cNvPicPr>
            <a:picLocks noChangeAspect="1"/>
          </p:cNvPicPr>
          <p:nvPr/>
        </p:nvPicPr>
        <p:blipFill>
          <a:blip r:embed="rId5"/>
          <a:stretch>
            <a:fillRect/>
          </a:stretch>
        </p:blipFill>
        <p:spPr>
          <a:xfrm>
            <a:off x="698219" y="1547812"/>
            <a:ext cx="4552950" cy="2047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22166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72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B10D7D51-43E4-4CBD-8E54-73081DB5C948}"/>
              </a:ext>
            </a:extLst>
          </p:cNvPr>
          <p:cNvPicPr>
            <a:picLocks noChangeAspect="1"/>
          </p:cNvPicPr>
          <p:nvPr/>
        </p:nvPicPr>
        <p:blipFill>
          <a:blip r:embed="rId5"/>
          <a:stretch>
            <a:fillRect/>
          </a:stretch>
        </p:blipFill>
        <p:spPr>
          <a:xfrm>
            <a:off x="804925" y="1430231"/>
            <a:ext cx="7696200" cy="2447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5D3B14E8-8471-495D-A0C1-E263EA1F0910}"/>
              </a:ext>
            </a:extLst>
          </p:cNvPr>
          <p:cNvCxnSpPr>
            <a:cxnSpLocks/>
            <a:stCxn id="18" idx="0"/>
          </p:cNvCxnSpPr>
          <p:nvPr/>
        </p:nvCxnSpPr>
        <p:spPr>
          <a:xfrm flipV="1">
            <a:off x="1228846" y="3715475"/>
            <a:ext cx="380035" cy="68652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9A238A-25CA-40D9-8537-13BD404AAAF8}"/>
              </a:ext>
            </a:extLst>
          </p:cNvPr>
          <p:cNvCxnSpPr>
            <a:cxnSpLocks/>
            <a:stCxn id="22" idx="1"/>
          </p:cNvCxnSpPr>
          <p:nvPr/>
        </p:nvCxnSpPr>
        <p:spPr>
          <a:xfrm flipH="1" flipV="1">
            <a:off x="2338088" y="3715474"/>
            <a:ext cx="887388" cy="583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6EFE17-13AF-4883-8EF9-8321C2B36A87}"/>
              </a:ext>
            </a:extLst>
          </p:cNvPr>
          <p:cNvCxnSpPr/>
          <p:nvPr/>
        </p:nvCxnSpPr>
        <p:spPr>
          <a:xfrm flipH="1" flipV="1">
            <a:off x="1956122" y="3715473"/>
            <a:ext cx="150470" cy="6763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C36EF-8810-4EC3-BBFA-59FAF4872596}"/>
              </a:ext>
            </a:extLst>
          </p:cNvPr>
          <p:cNvSpPr txBox="1"/>
          <p:nvPr/>
        </p:nvSpPr>
        <p:spPr>
          <a:xfrm>
            <a:off x="625032" y="4402001"/>
            <a:ext cx="1207627" cy="400110"/>
          </a:xfrm>
          <a:prstGeom prst="rect">
            <a:avLst/>
          </a:prstGeom>
          <a:noFill/>
        </p:spPr>
        <p:txBody>
          <a:bodyPr wrap="square" rtlCol="0">
            <a:spAutoFit/>
          </a:bodyPr>
          <a:lstStyle/>
          <a:p>
            <a:r>
              <a:rPr lang="ru-RU" sz="2000" dirty="0">
                <a:solidFill>
                  <a:srgbClr val="7030A0"/>
                </a:solidFill>
              </a:rPr>
              <a:t>методы</a:t>
            </a:r>
          </a:p>
        </p:txBody>
      </p:sp>
      <p:sp>
        <p:nvSpPr>
          <p:cNvPr id="20" name="TextBox 19">
            <a:extLst>
              <a:ext uri="{FF2B5EF4-FFF2-40B4-BE49-F238E27FC236}">
                <a16:creationId xmlns:a16="http://schemas.microsoft.com/office/drawing/2014/main" id="{E30748E9-A786-42D7-A829-1F707256A7A5}"/>
              </a:ext>
            </a:extLst>
          </p:cNvPr>
          <p:cNvSpPr txBox="1"/>
          <p:nvPr/>
        </p:nvSpPr>
        <p:spPr>
          <a:xfrm>
            <a:off x="2032802" y="4402001"/>
            <a:ext cx="1219202" cy="400110"/>
          </a:xfrm>
          <a:prstGeom prst="rect">
            <a:avLst/>
          </a:prstGeom>
          <a:noFill/>
        </p:spPr>
        <p:txBody>
          <a:bodyPr wrap="square" rtlCol="0">
            <a:spAutoFit/>
          </a:bodyPr>
          <a:lstStyle/>
          <a:p>
            <a:r>
              <a:rPr lang="ru-RU" sz="2000" dirty="0">
                <a:solidFill>
                  <a:schemeClr val="bg2">
                    <a:lumMod val="50000"/>
                  </a:schemeClr>
                </a:solidFill>
              </a:rPr>
              <a:t>свойства</a:t>
            </a:r>
          </a:p>
        </p:txBody>
      </p:sp>
      <p:sp>
        <p:nvSpPr>
          <p:cNvPr id="22" name="TextBox 21">
            <a:extLst>
              <a:ext uri="{FF2B5EF4-FFF2-40B4-BE49-F238E27FC236}">
                <a16:creationId xmlns:a16="http://schemas.microsoft.com/office/drawing/2014/main" id="{E899E99D-9F4A-4491-AD19-74B8FC5F35D0}"/>
              </a:ext>
            </a:extLst>
          </p:cNvPr>
          <p:cNvSpPr txBox="1"/>
          <p:nvPr/>
        </p:nvSpPr>
        <p:spPr>
          <a:xfrm>
            <a:off x="3225476" y="4098725"/>
            <a:ext cx="1890533" cy="400110"/>
          </a:xfrm>
          <a:prstGeom prst="rect">
            <a:avLst/>
          </a:prstGeom>
          <a:noFill/>
        </p:spPr>
        <p:txBody>
          <a:bodyPr wrap="square" rtlCol="0">
            <a:spAutoFit/>
          </a:bodyPr>
          <a:lstStyle/>
          <a:p>
            <a:r>
              <a:rPr lang="ru-RU" sz="2000" dirty="0">
                <a:solidFill>
                  <a:srgbClr val="FFC000"/>
                </a:solidFill>
              </a:rPr>
              <a:t>события</a:t>
            </a:r>
          </a:p>
        </p:txBody>
      </p:sp>
    </p:spTree>
    <p:extLst>
      <p:ext uri="{BB962C8B-B14F-4D97-AF65-F5344CB8AC3E}">
        <p14:creationId xmlns:p14="http://schemas.microsoft.com/office/powerpoint/2010/main" val="4006542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endParaRPr lang="en-US" sz="1800" dirty="0">
              <a:hlinkClick r:id="rId3"/>
            </a:endParaRPr>
          </a:p>
          <a:p>
            <a:endParaRPr lang="en-US" sz="1800" dirty="0">
              <a:hlinkClick r:id="rId3"/>
            </a:endParaRPr>
          </a:p>
          <a:p>
            <a:endParaRPr lang="en-US" sz="1800" dirty="0">
              <a:hlinkClick r:id="rId3"/>
            </a:endParaRPr>
          </a:p>
          <a:p>
            <a:r>
              <a:rPr lang="ru-RU" sz="1800" dirty="0">
                <a:hlinkClick r:id="rId3"/>
              </a:rPr>
              <a:t>Введение в C# и платформу .NET</a:t>
            </a:r>
            <a:endParaRPr lang="ru-RU" sz="1800" dirty="0"/>
          </a:p>
          <a:p>
            <a:endParaRPr lang="ru-RU" sz="1800" dirty="0"/>
          </a:p>
          <a:p>
            <a:r>
              <a:rPr lang="ru-RU" sz="1800" dirty="0">
                <a:hlinkClick r:id="rId4"/>
              </a:rPr>
              <a:t>Обзор </a:t>
            </a:r>
            <a:r>
              <a:rPr lang="en-US" sz="1800" dirty="0">
                <a:hlinkClick r:id="rId4"/>
              </a:rPr>
              <a:t>C#</a:t>
            </a:r>
            <a:endParaRPr lang="ru-RU" sz="1800" dirty="0"/>
          </a:p>
          <a:p>
            <a:endParaRPr lang="ru-RU" sz="1800" dirty="0"/>
          </a:p>
          <a:p>
            <a:r>
              <a:rPr lang="ru-RU" sz="1800" dirty="0">
                <a:hlinkClick r:id="rId5"/>
              </a:rPr>
              <a:t>Руководство по программированию на C#</a:t>
            </a:r>
            <a:endParaRPr lang="en-US"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73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27428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E6176B41-1A8B-49AD-8F2C-E12A62B2ECFA}"/>
              </a:ext>
            </a:extLst>
          </p:cNvPr>
          <p:cNvPicPr>
            <a:picLocks noChangeAspect="1"/>
          </p:cNvPicPr>
          <p:nvPr/>
        </p:nvPicPr>
        <p:blipFill>
          <a:blip r:embed="rId5"/>
          <a:stretch>
            <a:fillRect/>
          </a:stretch>
        </p:blipFill>
        <p:spPr>
          <a:xfrm>
            <a:off x="2246603" y="1583629"/>
            <a:ext cx="4650793" cy="3038410"/>
          </a:xfrm>
          <a:prstGeom prst="rect">
            <a:avLst/>
          </a:prstGeom>
        </p:spPr>
      </p:pic>
    </p:spTree>
    <p:extLst>
      <p:ext uri="{BB962C8B-B14F-4D97-AF65-F5344CB8AC3E}">
        <p14:creationId xmlns:p14="http://schemas.microsoft.com/office/powerpoint/2010/main" val="1996053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EF609A5-9E36-47FD-BC1E-857A4552260A}"/>
              </a:ext>
            </a:extLst>
          </p:cNvPr>
          <p:cNvPicPr>
            <a:picLocks noChangeAspect="1"/>
          </p:cNvPicPr>
          <p:nvPr/>
        </p:nvPicPr>
        <p:blipFill>
          <a:blip r:embed="rId5"/>
          <a:stretch>
            <a:fillRect/>
          </a:stretch>
        </p:blipFill>
        <p:spPr>
          <a:xfrm>
            <a:off x="1966884" y="1422400"/>
            <a:ext cx="4747809" cy="30963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9853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A5BCD6B0-2369-4F42-99D2-79D460F5F682}"/>
              </a:ext>
            </a:extLst>
          </p:cNvPr>
          <p:cNvPicPr>
            <a:picLocks noChangeAspect="1"/>
          </p:cNvPicPr>
          <p:nvPr/>
        </p:nvPicPr>
        <p:blipFill>
          <a:blip r:embed="rId5"/>
          <a:stretch>
            <a:fillRect/>
          </a:stretch>
        </p:blipFill>
        <p:spPr>
          <a:xfrm>
            <a:off x="1028516" y="1422400"/>
            <a:ext cx="5448300" cy="32331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34968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BE1EC99C-3CBA-4813-AE4E-C4FDECE95C2C}"/>
              </a:ext>
            </a:extLst>
          </p:cNvPr>
          <p:cNvPicPr>
            <a:picLocks noChangeAspect="1"/>
          </p:cNvPicPr>
          <p:nvPr/>
        </p:nvPicPr>
        <p:blipFill>
          <a:blip r:embed="rId5"/>
          <a:stretch>
            <a:fillRect/>
          </a:stretch>
        </p:blipFill>
        <p:spPr>
          <a:xfrm>
            <a:off x="766863" y="1539433"/>
            <a:ext cx="2812246" cy="30112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4702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BE1EC99C-3CBA-4813-AE4E-C4FDECE95C2C}"/>
              </a:ext>
            </a:extLst>
          </p:cNvPr>
          <p:cNvPicPr>
            <a:picLocks noChangeAspect="1"/>
          </p:cNvPicPr>
          <p:nvPr/>
        </p:nvPicPr>
        <p:blipFill>
          <a:blip r:embed="rId5"/>
          <a:stretch>
            <a:fillRect/>
          </a:stretch>
        </p:blipFill>
        <p:spPr>
          <a:xfrm>
            <a:off x="766863" y="1539433"/>
            <a:ext cx="2812246" cy="30112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FCC2E703-4BF4-45E6-901E-7CD89C4152E7}"/>
              </a:ext>
            </a:extLst>
          </p:cNvPr>
          <p:cNvPicPr>
            <a:picLocks noChangeAspect="1"/>
          </p:cNvPicPr>
          <p:nvPr/>
        </p:nvPicPr>
        <p:blipFill>
          <a:blip r:embed="rId6"/>
          <a:stretch>
            <a:fillRect/>
          </a:stretch>
        </p:blipFill>
        <p:spPr>
          <a:xfrm>
            <a:off x="4248273" y="1865634"/>
            <a:ext cx="3769366" cy="8949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8646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79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3506643F-4BEE-42CE-98EA-F9609036BEB8}"/>
              </a:ext>
            </a:extLst>
          </p:cNvPr>
          <p:cNvPicPr>
            <a:picLocks noChangeAspect="1"/>
          </p:cNvPicPr>
          <p:nvPr/>
        </p:nvPicPr>
        <p:blipFill>
          <a:blip r:embed="rId5"/>
          <a:stretch>
            <a:fillRect/>
          </a:stretch>
        </p:blipFill>
        <p:spPr>
          <a:xfrm>
            <a:off x="1221601" y="1716905"/>
            <a:ext cx="2388025" cy="27337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2054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1608881" y="1585134"/>
            <a:ext cx="5399446" cy="27821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9864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8" name="Picture 7">
            <a:extLst>
              <a:ext uri="{FF2B5EF4-FFF2-40B4-BE49-F238E27FC236}">
                <a16:creationId xmlns:a16="http://schemas.microsoft.com/office/drawing/2014/main" id="{051A4321-9D2D-4083-9524-AAF873FF9609}"/>
              </a:ext>
            </a:extLst>
          </p:cNvPr>
          <p:cNvPicPr>
            <a:picLocks noChangeAspect="1"/>
          </p:cNvPicPr>
          <p:nvPr/>
        </p:nvPicPr>
        <p:blipFill>
          <a:blip r:embed="rId5"/>
          <a:stretch>
            <a:fillRect/>
          </a:stretch>
        </p:blipFill>
        <p:spPr>
          <a:xfrm>
            <a:off x="642064" y="1566945"/>
            <a:ext cx="2571840" cy="28209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2BEBD2C1-861C-43AB-BDA7-03944502AB0D}"/>
              </a:ext>
            </a:extLst>
          </p:cNvPr>
          <p:cNvPicPr>
            <a:picLocks noChangeAspect="1"/>
          </p:cNvPicPr>
          <p:nvPr/>
        </p:nvPicPr>
        <p:blipFill>
          <a:blip r:embed="rId6"/>
          <a:stretch>
            <a:fillRect/>
          </a:stretch>
        </p:blipFill>
        <p:spPr>
          <a:xfrm>
            <a:off x="3850125" y="1955416"/>
            <a:ext cx="4509751" cy="14765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36894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2641D1D9-3387-4C39-B98D-EA1DD4071AAB}"/>
              </a:ext>
            </a:extLst>
          </p:cNvPr>
          <p:cNvPicPr>
            <a:picLocks noChangeAspect="1"/>
          </p:cNvPicPr>
          <p:nvPr/>
        </p:nvPicPr>
        <p:blipFill>
          <a:blip r:embed="rId5"/>
          <a:stretch>
            <a:fillRect/>
          </a:stretch>
        </p:blipFill>
        <p:spPr>
          <a:xfrm>
            <a:off x="3212942" y="1498601"/>
            <a:ext cx="2961626" cy="31719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10833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08DF80EF-7492-4FCD-8F25-84694DA81286}"/>
              </a:ext>
            </a:extLst>
          </p:cNvPr>
          <p:cNvPicPr>
            <a:picLocks noChangeAspect="1"/>
          </p:cNvPicPr>
          <p:nvPr/>
        </p:nvPicPr>
        <p:blipFill>
          <a:blip r:embed="rId5"/>
          <a:stretch>
            <a:fillRect/>
          </a:stretch>
        </p:blipFill>
        <p:spPr>
          <a:xfrm>
            <a:off x="3143412" y="1480275"/>
            <a:ext cx="2866757" cy="30703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77672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F15946FE-48CD-4422-B358-424960AE0A44}"/>
              </a:ext>
            </a:extLst>
          </p:cNvPr>
          <p:cNvPicPr>
            <a:picLocks noChangeAspect="1"/>
          </p:cNvPicPr>
          <p:nvPr/>
        </p:nvPicPr>
        <p:blipFill>
          <a:blip r:embed="rId5"/>
          <a:stretch>
            <a:fillRect/>
          </a:stretch>
        </p:blipFill>
        <p:spPr>
          <a:xfrm>
            <a:off x="1688396" y="1422400"/>
            <a:ext cx="5095875" cy="3190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12860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F15946FE-48CD-4422-B358-424960AE0A44}"/>
              </a:ext>
            </a:extLst>
          </p:cNvPr>
          <p:cNvPicPr>
            <a:picLocks noChangeAspect="1"/>
          </p:cNvPicPr>
          <p:nvPr/>
        </p:nvPicPr>
        <p:blipFill>
          <a:blip r:embed="rId5"/>
          <a:stretch>
            <a:fillRect/>
          </a:stretch>
        </p:blipFill>
        <p:spPr>
          <a:xfrm>
            <a:off x="2852017" y="2958507"/>
            <a:ext cx="2435747" cy="15251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47D33FC9-FD27-49C7-A213-F792121A10F1}"/>
              </a:ext>
            </a:extLst>
          </p:cNvPr>
          <p:cNvPicPr>
            <a:picLocks noChangeAspect="1"/>
          </p:cNvPicPr>
          <p:nvPr/>
        </p:nvPicPr>
        <p:blipFill>
          <a:blip r:embed="rId6"/>
          <a:stretch>
            <a:fillRect/>
          </a:stretch>
        </p:blipFill>
        <p:spPr>
          <a:xfrm>
            <a:off x="869491" y="1599734"/>
            <a:ext cx="3200400" cy="933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46566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F15946FE-48CD-4422-B358-424960AE0A44}"/>
              </a:ext>
            </a:extLst>
          </p:cNvPr>
          <p:cNvPicPr>
            <a:picLocks noChangeAspect="1"/>
          </p:cNvPicPr>
          <p:nvPr/>
        </p:nvPicPr>
        <p:blipFill>
          <a:blip r:embed="rId5"/>
          <a:stretch>
            <a:fillRect/>
          </a:stretch>
        </p:blipFill>
        <p:spPr>
          <a:xfrm>
            <a:off x="2852017" y="2958507"/>
            <a:ext cx="2435747" cy="15251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47D33FC9-FD27-49C7-A213-F792121A10F1}"/>
              </a:ext>
            </a:extLst>
          </p:cNvPr>
          <p:cNvPicPr>
            <a:picLocks noChangeAspect="1"/>
          </p:cNvPicPr>
          <p:nvPr/>
        </p:nvPicPr>
        <p:blipFill>
          <a:blip r:embed="rId6"/>
          <a:stretch>
            <a:fillRect/>
          </a:stretch>
        </p:blipFill>
        <p:spPr>
          <a:xfrm>
            <a:off x="869491" y="1599734"/>
            <a:ext cx="3200400" cy="933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563ADCB3-768D-4C19-B507-698E4929DDE8}"/>
              </a:ext>
            </a:extLst>
          </p:cNvPr>
          <p:cNvPicPr>
            <a:picLocks noChangeAspect="1"/>
          </p:cNvPicPr>
          <p:nvPr/>
        </p:nvPicPr>
        <p:blipFill>
          <a:blip r:embed="rId7"/>
          <a:stretch>
            <a:fillRect/>
          </a:stretch>
        </p:blipFill>
        <p:spPr>
          <a:xfrm>
            <a:off x="5727516" y="1655936"/>
            <a:ext cx="1685925" cy="1219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089503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8" name="Picture 7">
            <a:extLst>
              <a:ext uri="{FF2B5EF4-FFF2-40B4-BE49-F238E27FC236}">
                <a16:creationId xmlns:a16="http://schemas.microsoft.com/office/drawing/2014/main" id="{EA3075A4-3822-4896-87CF-F36B7BC8D641}"/>
              </a:ext>
            </a:extLst>
          </p:cNvPr>
          <p:cNvPicPr>
            <a:picLocks noChangeAspect="1"/>
          </p:cNvPicPr>
          <p:nvPr/>
        </p:nvPicPr>
        <p:blipFill>
          <a:blip r:embed="rId5"/>
          <a:stretch>
            <a:fillRect/>
          </a:stretch>
        </p:blipFill>
        <p:spPr>
          <a:xfrm>
            <a:off x="512360" y="1690560"/>
            <a:ext cx="4600575" cy="5619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0573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8" name="Picture 7">
            <a:extLst>
              <a:ext uri="{FF2B5EF4-FFF2-40B4-BE49-F238E27FC236}">
                <a16:creationId xmlns:a16="http://schemas.microsoft.com/office/drawing/2014/main" id="{EA3075A4-3822-4896-87CF-F36B7BC8D641}"/>
              </a:ext>
            </a:extLst>
          </p:cNvPr>
          <p:cNvPicPr>
            <a:picLocks noChangeAspect="1"/>
          </p:cNvPicPr>
          <p:nvPr/>
        </p:nvPicPr>
        <p:blipFill>
          <a:blip r:embed="rId5"/>
          <a:stretch>
            <a:fillRect/>
          </a:stretch>
        </p:blipFill>
        <p:spPr>
          <a:xfrm>
            <a:off x="512360" y="1690560"/>
            <a:ext cx="4600575" cy="5619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49A69C5B-DF78-4308-B466-56505089F173}"/>
              </a:ext>
            </a:extLst>
          </p:cNvPr>
          <p:cNvPicPr>
            <a:picLocks noChangeAspect="1"/>
          </p:cNvPicPr>
          <p:nvPr/>
        </p:nvPicPr>
        <p:blipFill>
          <a:blip r:embed="rId6"/>
          <a:stretch>
            <a:fillRect/>
          </a:stretch>
        </p:blipFill>
        <p:spPr>
          <a:xfrm>
            <a:off x="1793171" y="2611535"/>
            <a:ext cx="4886325" cy="800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22055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8" name="Picture 7">
            <a:extLst>
              <a:ext uri="{FF2B5EF4-FFF2-40B4-BE49-F238E27FC236}">
                <a16:creationId xmlns:a16="http://schemas.microsoft.com/office/drawing/2014/main" id="{EA3075A4-3822-4896-87CF-F36B7BC8D641}"/>
              </a:ext>
            </a:extLst>
          </p:cNvPr>
          <p:cNvPicPr>
            <a:picLocks noChangeAspect="1"/>
          </p:cNvPicPr>
          <p:nvPr/>
        </p:nvPicPr>
        <p:blipFill>
          <a:blip r:embed="rId5"/>
          <a:stretch>
            <a:fillRect/>
          </a:stretch>
        </p:blipFill>
        <p:spPr>
          <a:xfrm>
            <a:off x="512360" y="1690560"/>
            <a:ext cx="4600575" cy="5619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49A69C5B-DF78-4308-B466-56505089F173}"/>
              </a:ext>
            </a:extLst>
          </p:cNvPr>
          <p:cNvPicPr>
            <a:picLocks noChangeAspect="1"/>
          </p:cNvPicPr>
          <p:nvPr/>
        </p:nvPicPr>
        <p:blipFill>
          <a:blip r:embed="rId6"/>
          <a:stretch>
            <a:fillRect/>
          </a:stretch>
        </p:blipFill>
        <p:spPr>
          <a:xfrm>
            <a:off x="1793171" y="2611535"/>
            <a:ext cx="4886325" cy="800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A3185530-387A-45F3-B8D4-0393E3E17BDB}"/>
              </a:ext>
            </a:extLst>
          </p:cNvPr>
          <p:cNvPicPr>
            <a:picLocks noChangeAspect="1"/>
          </p:cNvPicPr>
          <p:nvPr/>
        </p:nvPicPr>
        <p:blipFill>
          <a:blip r:embed="rId7"/>
          <a:stretch>
            <a:fillRect/>
          </a:stretch>
        </p:blipFill>
        <p:spPr>
          <a:xfrm>
            <a:off x="1883658" y="3876870"/>
            <a:ext cx="4705350" cy="723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76529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89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C5CE8DB9-FB27-4035-B024-6FC1F351AF2F}"/>
              </a:ext>
            </a:extLst>
          </p:cNvPr>
          <p:cNvPicPr>
            <a:picLocks noChangeAspect="1"/>
          </p:cNvPicPr>
          <p:nvPr/>
        </p:nvPicPr>
        <p:blipFill>
          <a:blip r:embed="rId5"/>
          <a:stretch>
            <a:fillRect/>
          </a:stretch>
        </p:blipFill>
        <p:spPr>
          <a:xfrm>
            <a:off x="800100" y="1685925"/>
            <a:ext cx="3771900" cy="885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8511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ru-RU" dirty="0"/>
              <a:t>Вижуал студия</a:t>
            </a:r>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9</a:t>
            </a:fld>
            <a:endParaRPr lang="en-US" dirty="0"/>
          </a:p>
        </p:txBody>
      </p:sp>
      <p:pic>
        <p:nvPicPr>
          <p:cNvPr id="6" name="Picture 5">
            <a:extLst>
              <a:ext uri="{FF2B5EF4-FFF2-40B4-BE49-F238E27FC236}">
                <a16:creationId xmlns:a16="http://schemas.microsoft.com/office/drawing/2014/main" id="{C8C7A0E3-1AEE-4253-B6C7-C4A785D50F97}"/>
              </a:ext>
            </a:extLst>
          </p:cNvPr>
          <p:cNvPicPr>
            <a:picLocks noChangeAspect="1"/>
          </p:cNvPicPr>
          <p:nvPr/>
        </p:nvPicPr>
        <p:blipFill>
          <a:blip r:embed="rId4"/>
          <a:stretch>
            <a:fillRect/>
          </a:stretch>
        </p:blipFill>
        <p:spPr>
          <a:xfrm>
            <a:off x="1001066" y="1520611"/>
            <a:ext cx="6412375" cy="30241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22551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C5CE8DB9-FB27-4035-B024-6FC1F351AF2F}"/>
              </a:ext>
            </a:extLst>
          </p:cNvPr>
          <p:cNvPicPr>
            <a:picLocks noChangeAspect="1"/>
          </p:cNvPicPr>
          <p:nvPr/>
        </p:nvPicPr>
        <p:blipFill>
          <a:blip r:embed="rId5"/>
          <a:stretch>
            <a:fillRect/>
          </a:stretch>
        </p:blipFill>
        <p:spPr>
          <a:xfrm>
            <a:off x="454808" y="2128837"/>
            <a:ext cx="3771900" cy="885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B9198AA1-7F84-428F-8727-A274F9C2CCAC}"/>
              </a:ext>
            </a:extLst>
          </p:cNvPr>
          <p:cNvPicPr>
            <a:picLocks noChangeAspect="1"/>
          </p:cNvPicPr>
          <p:nvPr/>
        </p:nvPicPr>
        <p:blipFill>
          <a:blip r:embed="rId6"/>
          <a:stretch>
            <a:fillRect/>
          </a:stretch>
        </p:blipFill>
        <p:spPr>
          <a:xfrm>
            <a:off x="4746825" y="1507703"/>
            <a:ext cx="1409700" cy="752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78EA9182-4273-4FF7-86DA-9F17E269A19F}"/>
              </a:ext>
            </a:extLst>
          </p:cNvPr>
          <p:cNvPicPr>
            <a:picLocks noChangeAspect="1"/>
          </p:cNvPicPr>
          <p:nvPr/>
        </p:nvPicPr>
        <p:blipFill>
          <a:blip r:embed="rId7"/>
          <a:stretch>
            <a:fillRect/>
          </a:stretch>
        </p:blipFill>
        <p:spPr>
          <a:xfrm>
            <a:off x="4572000" y="2961768"/>
            <a:ext cx="1624350" cy="7593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44265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9E5E7640-0A6C-443A-A07E-BF1FDCBBEA2B}"/>
              </a:ext>
            </a:extLst>
          </p:cNvPr>
          <p:cNvPicPr>
            <a:picLocks noChangeAspect="1"/>
          </p:cNvPicPr>
          <p:nvPr/>
        </p:nvPicPr>
        <p:blipFill>
          <a:blip r:embed="rId5"/>
          <a:stretch>
            <a:fillRect/>
          </a:stretch>
        </p:blipFill>
        <p:spPr>
          <a:xfrm>
            <a:off x="981015" y="1762125"/>
            <a:ext cx="5191125" cy="16192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6473B2BF-0656-4A2D-B8EB-C0B61B8649E5}"/>
              </a:ext>
            </a:extLst>
          </p:cNvPr>
          <p:cNvPicPr>
            <a:picLocks noChangeAspect="1"/>
          </p:cNvPicPr>
          <p:nvPr/>
        </p:nvPicPr>
        <p:blipFill>
          <a:blip r:embed="rId6"/>
          <a:stretch>
            <a:fillRect/>
          </a:stretch>
        </p:blipFill>
        <p:spPr>
          <a:xfrm>
            <a:off x="3994388" y="3792717"/>
            <a:ext cx="2034900" cy="7593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44802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03DA77C8-F2E8-4BD5-88FB-6C33231E58BA}"/>
              </a:ext>
            </a:extLst>
          </p:cNvPr>
          <p:cNvPicPr>
            <a:picLocks noChangeAspect="1"/>
          </p:cNvPicPr>
          <p:nvPr/>
        </p:nvPicPr>
        <p:blipFill>
          <a:blip r:embed="rId5"/>
          <a:stretch>
            <a:fillRect/>
          </a:stretch>
        </p:blipFill>
        <p:spPr>
          <a:xfrm>
            <a:off x="741322" y="1583742"/>
            <a:ext cx="5114925" cy="16287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19B1BAEB-33C8-4467-B995-00D5F1DE9526}"/>
              </a:ext>
            </a:extLst>
          </p:cNvPr>
          <p:cNvPicPr>
            <a:picLocks noChangeAspect="1"/>
          </p:cNvPicPr>
          <p:nvPr/>
        </p:nvPicPr>
        <p:blipFill>
          <a:blip r:embed="rId6"/>
          <a:stretch>
            <a:fillRect/>
          </a:stretch>
        </p:blipFill>
        <p:spPr>
          <a:xfrm>
            <a:off x="3208659" y="3506787"/>
            <a:ext cx="2981325" cy="1114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14534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FFE9AB4F-49DA-4392-83D2-821A9DAFF459}"/>
              </a:ext>
            </a:extLst>
          </p:cNvPr>
          <p:cNvPicPr>
            <a:picLocks noChangeAspect="1"/>
          </p:cNvPicPr>
          <p:nvPr/>
        </p:nvPicPr>
        <p:blipFill>
          <a:blip r:embed="rId5"/>
          <a:stretch>
            <a:fillRect/>
          </a:stretch>
        </p:blipFill>
        <p:spPr>
          <a:xfrm>
            <a:off x="594288" y="1585785"/>
            <a:ext cx="3371850" cy="77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39901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886D42F3-E1ED-4ED1-9BB6-33D0F77C0A44}"/>
              </a:ext>
            </a:extLst>
          </p:cNvPr>
          <p:cNvPicPr>
            <a:picLocks noChangeAspect="1"/>
          </p:cNvPicPr>
          <p:nvPr/>
        </p:nvPicPr>
        <p:blipFill>
          <a:blip r:embed="rId5"/>
          <a:stretch>
            <a:fillRect/>
          </a:stretch>
        </p:blipFill>
        <p:spPr>
          <a:xfrm>
            <a:off x="1770932" y="1315060"/>
            <a:ext cx="5609456" cy="3390218"/>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spTree>
    <p:extLst>
      <p:ext uri="{BB962C8B-B14F-4D97-AF65-F5344CB8AC3E}">
        <p14:creationId xmlns:p14="http://schemas.microsoft.com/office/powerpoint/2010/main" val="40937843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2F167A1F-7F74-4BBF-B9D9-D32F9B0DEB04}"/>
              </a:ext>
            </a:extLst>
          </p:cNvPr>
          <p:cNvPicPr>
            <a:picLocks noChangeAspect="1"/>
          </p:cNvPicPr>
          <p:nvPr/>
        </p:nvPicPr>
        <p:blipFill>
          <a:blip r:embed="rId5"/>
          <a:stretch>
            <a:fillRect/>
          </a:stretch>
        </p:blipFill>
        <p:spPr>
          <a:xfrm>
            <a:off x="2356503" y="1422400"/>
            <a:ext cx="4430993" cy="3191995"/>
          </a:xfrm>
          <a:prstGeom prst="rect">
            <a:avLst/>
          </a:prstGeom>
        </p:spPr>
      </p:pic>
    </p:spTree>
    <p:extLst>
      <p:ext uri="{BB962C8B-B14F-4D97-AF65-F5344CB8AC3E}">
        <p14:creationId xmlns:p14="http://schemas.microsoft.com/office/powerpoint/2010/main" val="21885552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8" name="Picture 7">
            <a:extLst>
              <a:ext uri="{FF2B5EF4-FFF2-40B4-BE49-F238E27FC236}">
                <a16:creationId xmlns:a16="http://schemas.microsoft.com/office/drawing/2014/main" id="{04A59A21-69D8-4743-80ED-37EC523F8A1F}"/>
              </a:ext>
            </a:extLst>
          </p:cNvPr>
          <p:cNvPicPr>
            <a:picLocks noChangeAspect="1"/>
          </p:cNvPicPr>
          <p:nvPr/>
        </p:nvPicPr>
        <p:blipFill>
          <a:blip r:embed="rId5"/>
          <a:stretch>
            <a:fillRect/>
          </a:stretch>
        </p:blipFill>
        <p:spPr>
          <a:xfrm>
            <a:off x="1533525" y="1627512"/>
            <a:ext cx="6076950" cy="2143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68739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495A930F-240E-435B-8FA6-98087A6DBE76}"/>
              </a:ext>
            </a:extLst>
          </p:cNvPr>
          <p:cNvPicPr>
            <a:picLocks noChangeAspect="1"/>
          </p:cNvPicPr>
          <p:nvPr/>
        </p:nvPicPr>
        <p:blipFill>
          <a:blip r:embed="rId5"/>
          <a:stretch>
            <a:fillRect/>
          </a:stretch>
        </p:blipFill>
        <p:spPr>
          <a:xfrm>
            <a:off x="2919665" y="1846608"/>
            <a:ext cx="3168375" cy="22154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690167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2D656407-4803-409B-BC36-EF9CEAF069B7}"/>
              </a:ext>
            </a:extLst>
          </p:cNvPr>
          <p:cNvPicPr>
            <a:picLocks noChangeAspect="1"/>
          </p:cNvPicPr>
          <p:nvPr/>
        </p:nvPicPr>
        <p:blipFill>
          <a:blip r:embed="rId5"/>
          <a:stretch>
            <a:fillRect/>
          </a:stretch>
        </p:blipFill>
        <p:spPr>
          <a:xfrm>
            <a:off x="1506579" y="1688037"/>
            <a:ext cx="6115050" cy="2143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0828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99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BAD0B06A-AAEB-4A34-9D75-B44F61690390}"/>
              </a:ext>
            </a:extLst>
          </p:cNvPr>
          <p:cNvPicPr>
            <a:picLocks noChangeAspect="1"/>
          </p:cNvPicPr>
          <p:nvPr/>
        </p:nvPicPr>
        <p:blipFill>
          <a:blip r:embed="rId5"/>
          <a:stretch>
            <a:fillRect/>
          </a:stretch>
        </p:blipFill>
        <p:spPr>
          <a:xfrm>
            <a:off x="1524000" y="1697562"/>
            <a:ext cx="6096000" cy="2124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22034230"/>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4365</TotalTime>
  <Words>7136</Words>
  <Application>Microsoft Office PowerPoint</Application>
  <PresentationFormat>On-screen Show (16:9)</PresentationFormat>
  <Paragraphs>689</Paragraphs>
  <Slides>119</Slides>
  <Notes>117</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119</vt:i4>
      </vt:variant>
    </vt:vector>
  </HeadingPairs>
  <TitlesOfParts>
    <vt:vector size="126" baseType="lpstr">
      <vt:lpstr>Arial</vt:lpstr>
      <vt:lpstr>Calibri</vt:lpstr>
      <vt:lpstr>Calibri Light</vt:lpstr>
      <vt:lpstr>Covers</vt:lpstr>
      <vt:lpstr>General</vt:lpstr>
      <vt:lpstr>Breakers</vt:lpstr>
      <vt:lpstr>Bitmap Image</vt:lpstr>
      <vt:lpstr>Введение в программирование</vt:lpstr>
      <vt:lpstr>Кто я такой:</vt:lpstr>
      <vt:lpstr>Что такое программа?</vt:lpstr>
      <vt:lpstr>А на самом деле?</vt:lpstr>
      <vt:lpstr>Что внутри?</vt:lpstr>
      <vt:lpstr>Что делать?</vt:lpstr>
      <vt:lpstr>Почему C# есть же Java?</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выглядит программа на С#?</vt:lpstr>
      <vt:lpstr>Как выглядит программа на С#?</vt:lpstr>
      <vt:lpstr>Как выглядит программа на С#?</vt:lpstr>
      <vt:lpstr>Как выглядит программа на С#?</vt:lpstr>
      <vt:lpstr>Как выглядит программа на С#?</vt:lpstr>
      <vt:lpstr>Как выглядит программа на С#?</vt:lpstr>
      <vt:lpstr>Как выглядит программа на С#?</vt:lpstr>
      <vt:lpstr>Как выглядит программа на С#?</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Что в итоге?</vt:lpstr>
      <vt:lpstr>Что в итоге?</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Sergey Nikolskiy</cp:lastModifiedBy>
  <cp:revision>201</cp:revision>
  <dcterms:created xsi:type="dcterms:W3CDTF">2018-01-26T19:23:30Z</dcterms:created>
  <dcterms:modified xsi:type="dcterms:W3CDTF">2019-10-24T08:07:48Z</dcterms:modified>
</cp:coreProperties>
</file>